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charts/chart1.xml" ContentType="application/vnd.openxmlformats-officedocument.drawingml.chart+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notesMasterIdLst>
    <p:notesMasterId r:id="rId2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Run-Rate (Rp Juta)</c:v>
                </c:pt>
              </c:strCache>
            </c:strRef>
          </c:tx>
          <c:spPr>
            <a:solidFill>
              <a:srgbClr val="64FFDA"/>
            </a:solidFill>
            <a:effectLst/>
          </c:spPr>
          <c:invertIfNegative val="0"/>
          <c:dLbls>
            <c:numFmt formatCode="#,##0" sourceLinked="0"/>
            <c:txPr>
              <a:bodyPr/>
              <a:lstStyle/>
              <a:p>
                <a:pPr>
                  <a:defRPr b="1" i="0" strike="noStrike" sz="1100" u="none">
                    <a:solidFill>
                      <a:srgbClr val="E6F1FF"/>
                    </a:solidFill>
                    <a:latin typeface="Arial"/>
                  </a:defRPr>
                </a:pPr>
              </a:p>
            </c:txPr>
            <c:showLegendKey val="0"/>
            <c:showVal val="1"/>
            <c:showCatName val="0"/>
            <c:showSerName val="0"/>
            <c:showPercent val="0"/>
            <c:showBubbleSize val="0"/>
            <c:showLeaderLines val="0"/>
          </c:dLbls>
          <c:cat>
            <c:multiLvlStrRef>
              <c:f>Sheet1!$A$2:$A$4</c:f>
              <c:multiLvlStrCache>
                <c:ptCount val="3"/>
                <c:lvl>
                  <c:pt idx="0">
                    <c:v>Tahun 1</c:v>
                  </c:pt>
                  <c:pt idx="1">
                    <c:v>Tahun 2</c:v>
                  </c:pt>
                  <c:pt idx="2">
                    <c:v>Tahun 3</c:v>
                  </c:pt>
                </c:lvl>
              </c:multiLvlStrCache>
            </c:multiLvlStrRef>
          </c:cat>
          <c:val>
            <c:numRef>
              <c:f>Sheet1!$B$2:$B$4</c:f>
              <c:numCache>
                <c:formatCode>General</c:formatCode>
                <c:ptCount val="3"/>
                <c:pt idx="0">
                  <c:v>100</c:v>
                </c:pt>
                <c:pt idx="1">
                  <c:v>300</c:v>
                </c:pt>
                <c:pt idx="2">
                  <c:v>780</c:v>
                </c:pt>
              </c:numCache>
            </c:numRef>
          </c:val>
        </c:ser>
        <c:dLbls>
          <c:numFmt formatCode="#,##0" sourceLinked="0"/>
          <c:txPr>
            <a:bodyPr/>
            <a:lstStyle/>
            <a:p>
              <a:pPr>
                <a:defRPr b="1" i="0" strike="noStrike" sz="1100" u="none">
                  <a:solidFill>
                    <a:srgbClr val="E6F1F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1D3A63"/>
            </a:solidFill>
            <a:prstDash val="solid"/>
            <a:round/>
          </a:ln>
        </c:spPr>
        <c:txPr>
          <a:bodyPr/>
          <a:lstStyle/>
          <a:p>
            <a:pPr>
              <a:defRPr sz="1200" b="0" i="0" u="none" strike="noStrike">
                <a:solidFill>
                  <a:srgbClr val="8892B0"/>
                </a:solidFill>
                <a:latin typeface="Arial"/>
              </a:defRPr>
            </a:pPr>
            <a:endParaRPr lang="en-US"/>
          </a:p>
        </c:txPr>
        <c:crossAx val="2094734552"/>
        <c:crosses val="autoZero"/>
        <c:auto val="1"/>
        <c:lblAlgn val="ctr"/>
        <c:noMultiLvlLbl val="1"/>
      </c:catAx>
      <c:valAx>
        <c:axId val="2094734552"/>
        <c:scaling>
          <c:orientation val="minMax"/>
        </c:scaling>
        <c:delete val="1"/>
        <c:axPos val="l"/>
        <c:majorGridlines>
          <c:spPr>
            <a:ln w="6350" cap="flat">
              <a:solidFill>
                <a:srgbClr val="1D3A63"/>
              </a:solidFill>
              <a:prstDash val="solid"/>
              <a:round/>
            </a:ln>
          </c:spPr>
        </c:majorGridlines>
        <c:numFmt formatCode="General" sourceLinked="0"/>
        <c:majorTickMark val="out"/>
        <c:minorTickMark val="none"/>
        <c:tickLblPos val="nextTo"/>
        <c:spPr>
          <a:ln w="12700" cap="flat">
            <a:solidFill>
              <a:srgbClr val="1D3A63"/>
            </a:solidFill>
            <a:prstDash val="solid"/>
            <a:round/>
          </a:ln>
        </c:spPr>
        <c:txPr>
          <a:bodyPr/>
          <a:lstStyle/>
          <a:p>
            <a:pPr>
              <a:defRPr sz="1200" b="0" i="0" u="none" strike="noStrike">
                <a:solidFill>
                  <a:srgbClr val="8892B0"/>
                </a:solidFill>
                <a:latin typeface="Arial"/>
              </a:defRPr>
            </a:pPr>
            <a:endParaRPr lang="en-US"/>
          </a:p>
        </c:txPr>
        <c:crossAx val="2094734554"/>
        <c:crosses val="autoZero"/>
        <c:crossBetween val="between"/>
      </c:valAx>
      <c:spPr>
        <a:solidFill>
          <a:srgbClr val="0A192F"/>
        </a:solidFill>
        <a:ln>
          <a:noFill/>
        </a:ln>
        <a:effectLst/>
      </c:spPr>
    </c:plotArea>
    <c:plotVisOnly val="1"/>
    <c:dispBlanksAs val="span"/>
  </c:chart>
  <c:spPr>
    <a:solidFill>
      <a:srgbClr val="0A192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slideLayout" Target="../slideLayouts/slideLayout1.xml"/><Relationship Id="rId9"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92F"/>
        </a:solidFill>
      </p:bgPr>
    </p:bg>
    <p:spTree>
      <p:nvGrpSpPr>
        <p:cNvPr id="1" name=""/>
        <p:cNvGrpSpPr/>
        <p:nvPr/>
      </p:nvGrpSpPr>
      <p:grpSpPr>
        <a:xfrm>
          <a:off x="0" y="0"/>
          <a:ext cx="0" cy="0"/>
          <a:chOff x="0" y="0"/>
          <a:chExt cx="0" cy="0"/>
        </a:xfrm>
      </p:grpSpPr>
      <p:sp>
        <p:nvSpPr>
          <p:cNvPr id="2" name="Shape 0"/>
          <p:cNvSpPr/>
          <p:nvPr/>
        </p:nvSpPr>
        <p:spPr>
          <a:xfrm>
            <a:off x="8778240" y="-1645920"/>
            <a:ext cx="5029200" cy="5029200"/>
          </a:xfrm>
          <a:prstGeom prst="ellipse">
            <a:avLst/>
          </a:prstGeom>
          <a:solidFill>
            <a:srgbClr val="64FFDA">
              <a:alpha val="8000"/>
            </a:srgbClr>
          </a:solidFill>
          <a:ln/>
        </p:spPr>
      </p:sp>
      <p:sp>
        <p:nvSpPr>
          <p:cNvPr id="3" name="Shape 1"/>
          <p:cNvSpPr/>
          <p:nvPr/>
        </p:nvSpPr>
        <p:spPr>
          <a:xfrm>
            <a:off x="-1828800" y="4114800"/>
            <a:ext cx="4114800" cy="4114800"/>
          </a:xfrm>
          <a:prstGeom prst="ellipse">
            <a:avLst/>
          </a:prstGeom>
          <a:solidFill>
            <a:srgbClr val="0984E3">
              <a:alpha val="10000"/>
            </a:srgbClr>
          </a:solidFill>
          <a:ln/>
        </p:spPr>
      </p:sp>
      <p:pic>
        <p:nvPicPr>
          <p:cNvPr id="4" name="Image 0" descr="/home/claude/voltcrew-ppt/assets/bolt_teal.png">    </p:cNvPr>
          <p:cNvPicPr>
            <a:picLocks noChangeAspect="1"/>
          </p:cNvPicPr>
          <p:nvPr/>
        </p:nvPicPr>
        <p:blipFill>
          <a:blip r:embed="rId1"/>
          <a:stretch>
            <a:fillRect/>
          </a:stretch>
        </p:blipFill>
        <p:spPr>
          <a:xfrm>
            <a:off x="5728716" y="1005840"/>
            <a:ext cx="731520" cy="731520"/>
          </a:xfrm>
          <a:prstGeom prst="rect">
            <a:avLst/>
          </a:prstGeom>
        </p:spPr>
      </p:pic>
      <p:sp>
        <p:nvSpPr>
          <p:cNvPr id="5" name="Text 2"/>
          <p:cNvSpPr/>
          <p:nvPr/>
        </p:nvSpPr>
        <p:spPr>
          <a:xfrm>
            <a:off x="0" y="1828800"/>
            <a:ext cx="12188952" cy="822960"/>
          </a:xfrm>
          <a:prstGeom prst="rect">
            <a:avLst/>
          </a:prstGeom>
          <a:noFill/>
          <a:ln/>
        </p:spPr>
        <p:txBody>
          <a:bodyPr wrap="square" lIns="0" tIns="0" rIns="0" bIns="0" rtlCol="0" anchor="ctr"/>
          <a:lstStyle/>
          <a:p>
            <a:pPr algn="ctr" indent="0" marL="0">
              <a:buNone/>
            </a:pPr>
            <a:r>
              <a:rPr lang="en-US" sz="4600" b="1" dirty="0">
                <a:solidFill>
                  <a:srgbClr val="E6F1FF"/>
                </a:solidFill>
                <a:latin typeface="Calibri" pitchFamily="34" charset="0"/>
                <a:ea typeface="Calibri" pitchFamily="34" charset="-122"/>
                <a:cs typeface="Calibri" pitchFamily="34" charset="-120"/>
              </a:rPr>
              <a:t>Volt</a:t>
            </a:r>
            <a:pPr algn="ctr" indent="0" marL="0">
              <a:buNone/>
            </a:pPr>
            <a:r>
              <a:rPr lang="en-US" sz="4600" b="1" dirty="0">
                <a:solidFill>
                  <a:srgbClr val="64FFDA"/>
                </a:solidFill>
                <a:latin typeface="Calibri" pitchFamily="34" charset="0"/>
                <a:ea typeface="Calibri" pitchFamily="34" charset="-122"/>
                <a:cs typeface="Calibri" pitchFamily="34" charset="-120"/>
              </a:rPr>
              <a:t>Crew</a:t>
            </a:r>
            <a:endParaRPr lang="en-US" sz="4600" dirty="0"/>
          </a:p>
        </p:txBody>
      </p:sp>
      <p:sp>
        <p:nvSpPr>
          <p:cNvPr id="6" name="Text 3"/>
          <p:cNvSpPr/>
          <p:nvPr/>
        </p:nvSpPr>
        <p:spPr>
          <a:xfrm>
            <a:off x="0" y="2670048"/>
            <a:ext cx="12188952" cy="502920"/>
          </a:xfrm>
          <a:prstGeom prst="rect">
            <a:avLst/>
          </a:prstGeom>
          <a:noFill/>
          <a:ln/>
        </p:spPr>
        <p:txBody>
          <a:bodyPr wrap="square" lIns="0" tIns="0" rIns="0" bIns="0" rtlCol="0" anchor="ctr"/>
          <a:lstStyle/>
          <a:p>
            <a:pPr algn="ctr" indent="0" marL="0">
              <a:buNone/>
            </a:pPr>
            <a:r>
              <a:rPr lang="en-US" sz="2200" b="1" spc="200" kern="0" dirty="0">
                <a:solidFill>
                  <a:srgbClr val="E6F1FF"/>
                </a:solidFill>
                <a:latin typeface="Calibri" pitchFamily="34" charset="0"/>
                <a:ea typeface="Calibri" pitchFamily="34" charset="-122"/>
                <a:cs typeface="Calibri" pitchFamily="34" charset="-120"/>
              </a:rPr>
              <a:t>BUSINESS PLAN &amp; STRATEGI PENGEMBANGAN</a:t>
            </a:r>
            <a:endParaRPr lang="en-US" sz="2200" dirty="0"/>
          </a:p>
        </p:txBody>
      </p:sp>
      <p:sp>
        <p:nvSpPr>
          <p:cNvPr id="7" name="Text 4"/>
          <p:cNvSpPr/>
          <p:nvPr/>
        </p:nvSpPr>
        <p:spPr>
          <a:xfrm>
            <a:off x="0" y="3182112"/>
            <a:ext cx="12188952" cy="365760"/>
          </a:xfrm>
          <a:prstGeom prst="rect">
            <a:avLst/>
          </a:prstGeom>
          <a:noFill/>
          <a:ln/>
        </p:spPr>
        <p:txBody>
          <a:bodyPr wrap="square" lIns="0" tIns="0" rIns="0" bIns="0" rtlCol="0" anchor="ctr"/>
          <a:lstStyle/>
          <a:p>
            <a:pPr algn="ctr" indent="0" marL="0">
              <a:buNone/>
            </a:pPr>
            <a:r>
              <a:rPr lang="en-US" sz="1500" i="1" dirty="0">
                <a:solidFill>
                  <a:srgbClr val="8892B0"/>
                </a:solidFill>
                <a:latin typeface="Calibri" pitchFamily="34" charset="0"/>
                <a:ea typeface="Calibri" pitchFamily="34" charset="-122"/>
                <a:cs typeface="Calibri" pitchFamily="34" charset="-120"/>
              </a:rPr>
              <a:t>Startup Teknologi Elektro &amp; IoT</a:t>
            </a:r>
            <a:endParaRPr lang="en-US" sz="1500" dirty="0"/>
          </a:p>
        </p:txBody>
      </p:sp>
      <p:sp>
        <p:nvSpPr>
          <p:cNvPr id="8" name="Shape 5"/>
          <p:cNvSpPr/>
          <p:nvPr/>
        </p:nvSpPr>
        <p:spPr>
          <a:xfrm>
            <a:off x="1828800" y="3931920"/>
            <a:ext cx="2505456" cy="329184"/>
          </a:xfrm>
          <a:prstGeom prst="roundRect">
            <a:avLst>
              <a:gd name="adj" fmla="val 50000"/>
            </a:avLst>
          </a:prstGeom>
          <a:solidFill>
            <a:srgbClr val="0D2A4A"/>
          </a:solidFill>
          <a:ln w="9525">
            <a:solidFill>
              <a:srgbClr val="64FFDA"/>
            </a:solidFill>
            <a:prstDash val="solid"/>
          </a:ln>
        </p:spPr>
      </p:sp>
      <p:sp>
        <p:nvSpPr>
          <p:cNvPr id="9" name="Text 6"/>
          <p:cNvSpPr/>
          <p:nvPr/>
        </p:nvSpPr>
        <p:spPr>
          <a:xfrm>
            <a:off x="1828800" y="3931920"/>
            <a:ext cx="2505456"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Modal Rp 250 Jt</a:t>
            </a:r>
            <a:endParaRPr lang="en-US" sz="1050" dirty="0"/>
          </a:p>
        </p:txBody>
      </p:sp>
      <p:sp>
        <p:nvSpPr>
          <p:cNvPr id="10" name="Shape 7"/>
          <p:cNvSpPr/>
          <p:nvPr/>
        </p:nvSpPr>
        <p:spPr>
          <a:xfrm>
            <a:off x="4462272" y="3931920"/>
            <a:ext cx="2386584" cy="329184"/>
          </a:xfrm>
          <a:prstGeom prst="roundRect">
            <a:avLst>
              <a:gd name="adj" fmla="val 50000"/>
            </a:avLst>
          </a:prstGeom>
          <a:solidFill>
            <a:srgbClr val="0D2A4A"/>
          </a:solidFill>
          <a:ln w="9525">
            <a:solidFill>
              <a:srgbClr val="64FFDA"/>
            </a:solidFill>
            <a:prstDash val="solid"/>
          </a:ln>
        </p:spPr>
      </p:sp>
      <p:sp>
        <p:nvSpPr>
          <p:cNvPr id="11" name="Text 8"/>
          <p:cNvSpPr/>
          <p:nvPr/>
        </p:nvSpPr>
        <p:spPr>
          <a:xfrm>
            <a:off x="4462272" y="3931920"/>
            <a:ext cx="2386584"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BEP Bulan ke-8</a:t>
            </a:r>
            <a:endParaRPr lang="en-US" sz="1050" dirty="0"/>
          </a:p>
        </p:txBody>
      </p:sp>
      <p:sp>
        <p:nvSpPr>
          <p:cNvPr id="12" name="Shape 9"/>
          <p:cNvSpPr/>
          <p:nvPr/>
        </p:nvSpPr>
        <p:spPr>
          <a:xfrm>
            <a:off x="6976872" y="3931920"/>
            <a:ext cx="2505456" cy="329184"/>
          </a:xfrm>
          <a:prstGeom prst="roundRect">
            <a:avLst>
              <a:gd name="adj" fmla="val 50000"/>
            </a:avLst>
          </a:prstGeom>
          <a:solidFill>
            <a:srgbClr val="0D2A4A"/>
          </a:solidFill>
          <a:ln w="9525">
            <a:solidFill>
              <a:srgbClr val="64FFDA"/>
            </a:solidFill>
            <a:prstDash val="solid"/>
          </a:ln>
        </p:spPr>
      </p:sp>
      <p:sp>
        <p:nvSpPr>
          <p:cNvPr id="13" name="Text 10"/>
          <p:cNvSpPr/>
          <p:nvPr/>
        </p:nvSpPr>
        <p:spPr>
          <a:xfrm>
            <a:off x="6976872" y="3931920"/>
            <a:ext cx="2505456"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Target 10 Kota</a:t>
            </a:r>
            <a:endParaRPr lang="en-US" sz="1050" dirty="0"/>
          </a:p>
        </p:txBody>
      </p:sp>
      <p:sp>
        <p:nvSpPr>
          <p:cNvPr id="14" name="Shape 11"/>
          <p:cNvSpPr/>
          <p:nvPr/>
        </p:nvSpPr>
        <p:spPr>
          <a:xfrm>
            <a:off x="1828800" y="4389120"/>
            <a:ext cx="3099816" cy="329184"/>
          </a:xfrm>
          <a:prstGeom prst="roundRect">
            <a:avLst>
              <a:gd name="adj" fmla="val 50000"/>
            </a:avLst>
          </a:prstGeom>
          <a:solidFill>
            <a:srgbClr val="0D2A4A"/>
          </a:solidFill>
          <a:ln w="9525">
            <a:solidFill>
              <a:srgbClr val="64FFDA"/>
            </a:solidFill>
            <a:prstDash val="solid"/>
          </a:ln>
        </p:spPr>
      </p:sp>
      <p:sp>
        <p:nvSpPr>
          <p:cNvPr id="15" name="Text 12"/>
          <p:cNvSpPr/>
          <p:nvPr/>
        </p:nvSpPr>
        <p:spPr>
          <a:xfrm>
            <a:off x="1828800" y="4389120"/>
            <a:ext cx="3099816"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Rp 3 M/Bulan (5 Thn)</a:t>
            </a:r>
            <a:endParaRPr lang="en-US" sz="1050" dirty="0"/>
          </a:p>
        </p:txBody>
      </p:sp>
      <p:sp>
        <p:nvSpPr>
          <p:cNvPr id="16" name="Text 13"/>
          <p:cNvSpPr/>
          <p:nvPr/>
        </p:nvSpPr>
        <p:spPr>
          <a:xfrm>
            <a:off x="0" y="5989320"/>
            <a:ext cx="12188952" cy="320040"/>
          </a:xfrm>
          <a:prstGeom prst="rect">
            <a:avLst/>
          </a:prstGeom>
          <a:noFill/>
          <a:ln/>
        </p:spPr>
        <p:txBody>
          <a:bodyPr wrap="square" lIns="0" tIns="0" rIns="0" bIns="0" rtlCol="0" anchor="ctr"/>
          <a:lstStyle/>
          <a:p>
            <a:pPr algn="ctr" indent="0" marL="0">
              <a:buNone/>
            </a:pPr>
            <a:r>
              <a:rPr lang="en-US" sz="1150" i="1" dirty="0">
                <a:solidFill>
                  <a:srgbClr val="64FFDA"/>
                </a:solidFill>
                <a:latin typeface="Calibri" pitchFamily="34" charset="0"/>
                <a:ea typeface="Calibri" pitchFamily="34" charset="-122"/>
                <a:cs typeface="Calibri" pitchFamily="34" charset="-120"/>
              </a:rPr>
              <a:t>where young minds create the future</a:t>
            </a:r>
            <a:endParaRPr lang="en-US" sz="1150" dirty="0"/>
          </a:p>
        </p:txBody>
      </p:sp>
      <p:sp>
        <p:nvSpPr>
          <p:cNvPr id="17" name="Text 14"/>
          <p:cNvSpPr/>
          <p:nvPr/>
        </p:nvSpPr>
        <p:spPr>
          <a:xfrm>
            <a:off x="0" y="6309360"/>
            <a:ext cx="12188952" cy="274320"/>
          </a:xfrm>
          <a:prstGeom prst="rect">
            <a:avLst/>
          </a:prstGeom>
          <a:noFill/>
          <a:ln/>
        </p:spPr>
        <p:txBody>
          <a:bodyPr wrap="square" lIns="0" tIns="0" rIns="0" bIns="0" rtlCol="0" anchor="ctr"/>
          <a:lstStyle/>
          <a:p>
            <a:pPr algn="ctr" indent="0" marL="0">
              <a:buNone/>
            </a:pPr>
            <a:r>
              <a:rPr lang="en-US" sz="1000" dirty="0">
                <a:solidFill>
                  <a:srgbClr val="8892B0"/>
                </a:solidFill>
                <a:latin typeface="Calibri" pitchFamily="34" charset="0"/>
                <a:ea typeface="Calibri" pitchFamily="34" charset="-122"/>
                <a:cs typeface="Calibri" pitchFamily="34" charset="-120"/>
              </a:rPr>
              <a:t>2026  ·  Dokumen Confidential</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5  </a:t>
            </a:r>
            <a:pPr algn="l" indent="0" marL="0">
              <a:buNone/>
            </a:pPr>
            <a:r>
              <a:rPr lang="en-US" sz="2800" b="1" dirty="0">
                <a:solidFill>
                  <a:srgbClr val="E6F1FF"/>
                </a:solidFill>
                <a:latin typeface="Calibri" pitchFamily="34" charset="0"/>
                <a:ea typeface="Calibri" pitchFamily="34" charset="-122"/>
                <a:cs typeface="Calibri" pitchFamily="34" charset="-120"/>
              </a:rPr>
              <a:t>Rencana Operasional</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Mitra Rantai Pasok &amp; Customer Acquisition Funnel</a:t>
            </a:r>
            <a:endParaRPr lang="en-US" sz="1300" dirty="0"/>
          </a:p>
        </p:txBody>
      </p:sp>
      <p:sp>
        <p:nvSpPr>
          <p:cNvPr id="4" name="Text 2"/>
          <p:cNvSpPr/>
          <p:nvPr/>
        </p:nvSpPr>
        <p:spPr>
          <a:xfrm>
            <a:off x="548640" y="1417320"/>
            <a:ext cx="11064240" cy="292608"/>
          </a:xfrm>
          <a:prstGeom prst="rect">
            <a:avLst/>
          </a:prstGeom>
          <a:noFill/>
          <a:ln/>
        </p:spPr>
        <p:txBody>
          <a:bodyPr wrap="square" lIns="0" tIns="0" rIns="0" bIns="0" rtlCol="0" anchor="ctr"/>
          <a:lstStyle/>
          <a:p>
            <a:pPr indent="0" marL="0">
              <a:buNone/>
            </a:pPr>
            <a:r>
              <a:rPr lang="en-US" sz="1350" b="1" dirty="0">
                <a:solidFill>
                  <a:srgbClr val="64FFDA"/>
                </a:solidFill>
                <a:latin typeface="Calibri" pitchFamily="34" charset="0"/>
                <a:ea typeface="Calibri" pitchFamily="34" charset="-122"/>
                <a:cs typeface="Calibri" pitchFamily="34" charset="-120"/>
              </a:rPr>
              <a:t>Mitra Rantai Pasok</a:t>
            </a:r>
            <a:endParaRPr lang="en-US" sz="1350" dirty="0"/>
          </a:p>
        </p:txBody>
      </p:sp>
      <p:sp>
        <p:nvSpPr>
          <p:cNvPr id="5" name="Shape 3"/>
          <p:cNvSpPr/>
          <p:nvPr/>
        </p:nvSpPr>
        <p:spPr>
          <a:xfrm>
            <a:off x="548640" y="1783080"/>
            <a:ext cx="4764024" cy="329184"/>
          </a:xfrm>
          <a:prstGeom prst="roundRect">
            <a:avLst>
              <a:gd name="adj" fmla="val 50000"/>
            </a:avLst>
          </a:prstGeom>
          <a:solidFill>
            <a:srgbClr val="0D2A4A"/>
          </a:solidFill>
          <a:ln w="9525">
            <a:solidFill>
              <a:srgbClr val="64FFDA"/>
            </a:solidFill>
            <a:prstDash val="solid"/>
          </a:ln>
        </p:spPr>
      </p:sp>
      <p:sp>
        <p:nvSpPr>
          <p:cNvPr id="6" name="Text 4"/>
          <p:cNvSpPr/>
          <p:nvPr/>
        </p:nvSpPr>
        <p:spPr>
          <a:xfrm>
            <a:off x="548640" y="1783080"/>
            <a:ext cx="4764024"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Schneider Electric — diskon 15–20%</a:t>
            </a:r>
            <a:endParaRPr lang="en-US" sz="1050" dirty="0"/>
          </a:p>
        </p:txBody>
      </p:sp>
      <p:sp>
        <p:nvSpPr>
          <p:cNvPr id="7" name="Shape 5"/>
          <p:cNvSpPr/>
          <p:nvPr/>
        </p:nvSpPr>
        <p:spPr>
          <a:xfrm>
            <a:off x="5440680" y="1783080"/>
            <a:ext cx="5358384" cy="329184"/>
          </a:xfrm>
          <a:prstGeom prst="roundRect">
            <a:avLst>
              <a:gd name="adj" fmla="val 50000"/>
            </a:avLst>
          </a:prstGeom>
          <a:solidFill>
            <a:srgbClr val="0D2A4A"/>
          </a:solidFill>
          <a:ln w="9525">
            <a:solidFill>
              <a:srgbClr val="64FFDA"/>
            </a:solidFill>
            <a:prstDash val="solid"/>
          </a:ln>
        </p:spPr>
      </p:sp>
      <p:sp>
        <p:nvSpPr>
          <p:cNvPr id="8" name="Text 6"/>
          <p:cNvSpPr/>
          <p:nvPr/>
        </p:nvSpPr>
        <p:spPr>
          <a:xfrm>
            <a:off x="5440680" y="1783080"/>
            <a:ext cx="5358384"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Tokopedia/Bukalapak — dropship komponen</a:t>
            </a:r>
            <a:endParaRPr lang="en-US" sz="1050" dirty="0"/>
          </a:p>
        </p:txBody>
      </p:sp>
      <p:sp>
        <p:nvSpPr>
          <p:cNvPr id="9" name="Shape 7"/>
          <p:cNvSpPr/>
          <p:nvPr/>
        </p:nvSpPr>
        <p:spPr>
          <a:xfrm>
            <a:off x="548640" y="2240280"/>
            <a:ext cx="4288536" cy="329184"/>
          </a:xfrm>
          <a:prstGeom prst="roundRect">
            <a:avLst>
              <a:gd name="adj" fmla="val 50000"/>
            </a:avLst>
          </a:prstGeom>
          <a:solidFill>
            <a:srgbClr val="0D2A4A"/>
          </a:solidFill>
          <a:ln w="9525">
            <a:solidFill>
              <a:srgbClr val="64FFDA"/>
            </a:solidFill>
            <a:prstDash val="solid"/>
          </a:ln>
        </p:spPr>
      </p:sp>
      <p:sp>
        <p:nvSpPr>
          <p:cNvPr id="10" name="Text 8"/>
          <p:cNvSpPr/>
          <p:nvPr/>
        </p:nvSpPr>
        <p:spPr>
          <a:xfrm>
            <a:off x="548640" y="2240280"/>
            <a:ext cx="4288536"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DigiKey/LCSC — sourcing import</a:t>
            </a:r>
            <a:endParaRPr lang="en-US" sz="1050" dirty="0"/>
          </a:p>
        </p:txBody>
      </p:sp>
      <p:sp>
        <p:nvSpPr>
          <p:cNvPr id="11" name="Shape 9"/>
          <p:cNvSpPr/>
          <p:nvPr/>
        </p:nvSpPr>
        <p:spPr>
          <a:xfrm>
            <a:off x="4965192" y="2240280"/>
            <a:ext cx="4407408" cy="329184"/>
          </a:xfrm>
          <a:prstGeom prst="roundRect">
            <a:avLst>
              <a:gd name="adj" fmla="val 50000"/>
            </a:avLst>
          </a:prstGeom>
          <a:solidFill>
            <a:srgbClr val="0D2A4A"/>
          </a:solidFill>
          <a:ln w="9525">
            <a:solidFill>
              <a:srgbClr val="64FFDA"/>
            </a:solidFill>
            <a:prstDash val="solid"/>
          </a:ln>
        </p:spPr>
      </p:sp>
      <p:sp>
        <p:nvSpPr>
          <p:cNvPr id="12" name="Text 10"/>
          <p:cNvSpPr/>
          <p:nvPr/>
        </p:nvSpPr>
        <p:spPr>
          <a:xfrm>
            <a:off x="4965192" y="2240280"/>
            <a:ext cx="4407408"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Gojek/Grab — delivery same-day</a:t>
            </a:r>
            <a:endParaRPr lang="en-US" sz="1050" dirty="0"/>
          </a:p>
        </p:txBody>
      </p:sp>
      <p:sp>
        <p:nvSpPr>
          <p:cNvPr id="13" name="Text 11"/>
          <p:cNvSpPr/>
          <p:nvPr/>
        </p:nvSpPr>
        <p:spPr>
          <a:xfrm>
            <a:off x="548640" y="2788920"/>
            <a:ext cx="11064240" cy="292608"/>
          </a:xfrm>
          <a:prstGeom prst="rect">
            <a:avLst/>
          </a:prstGeom>
          <a:noFill/>
          <a:ln/>
        </p:spPr>
        <p:txBody>
          <a:bodyPr wrap="square" lIns="0" tIns="0" rIns="0" bIns="0" rtlCol="0" anchor="ctr"/>
          <a:lstStyle/>
          <a:p>
            <a:pPr indent="0" marL="0">
              <a:buNone/>
            </a:pPr>
            <a:r>
              <a:rPr lang="en-US" sz="1350" b="1" dirty="0">
                <a:solidFill>
                  <a:srgbClr val="64FFDA"/>
                </a:solidFill>
                <a:latin typeface="Calibri" pitchFamily="34" charset="0"/>
                <a:ea typeface="Calibri" pitchFamily="34" charset="-122"/>
                <a:cs typeface="Calibri" pitchFamily="34" charset="-120"/>
              </a:rPr>
              <a:t>Customer Acquisition Funnel</a:t>
            </a:r>
            <a:endParaRPr lang="en-US" sz="135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548640" y="3127248"/>
          <a:ext cx="11064240" cy="914400"/>
        </p:xfrm>
        <a:graphic>
          <a:graphicData uri="http://schemas.openxmlformats.org/drawingml/2006/table">
            <a:tbl>
              <a:tblPr/>
              <a:tblGrid>
                <a:gridCol w="2926080"/>
                <a:gridCol w="4754880"/>
                <a:gridCol w="3383280"/>
              </a:tblGrid>
              <a:tr h="0">
                <a:tc>
                  <a:txBody>
                    <a:bodyPr/>
                    <a:lstStyle/>
                    <a:p>
                      <a:pPr indent="0" marL="0">
                        <a:buNone/>
                      </a:pPr>
                      <a:r>
                        <a:rPr lang="en-US" sz="1100" b="1" dirty="0">
                          <a:solidFill>
                            <a:srgbClr val="64FFDA"/>
                          </a:solidFill>
                        </a:rPr>
                        <a:t>Fase</a:t>
                      </a:r>
                      <a:endParaRPr lang="en-US" sz="11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indent="0" marL="0">
                        <a:buNone/>
                      </a:pPr>
                      <a:r>
                        <a:rPr lang="en-US" sz="1100" b="1" dirty="0">
                          <a:solidFill>
                            <a:srgbClr val="64FFDA"/>
                          </a:solidFill>
                        </a:rPr>
                        <a:t>Channel Utama</a:t>
                      </a:r>
                      <a:endParaRPr lang="en-US" sz="11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indent="0" marL="0">
                        <a:buNone/>
                      </a:pPr>
                      <a:r>
                        <a:rPr lang="en-US" sz="1100" b="1" dirty="0">
                          <a:solidFill>
                            <a:srgbClr val="64FFDA"/>
                          </a:solidFill>
                        </a:rPr>
                        <a:t>Target Metrik</a:t>
                      </a:r>
                      <a:endParaRPr lang="en-US" sz="11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r>
              <a:tr h="0">
                <a:tc>
                  <a:txBody>
                    <a:bodyPr/>
                    <a:lstStyle/>
                    <a:p>
                      <a:pPr indent="0" marL="0">
                        <a:buNone/>
                      </a:pPr>
                      <a:r>
                        <a:rPr lang="en-US" sz="1050" dirty="0">
                          <a:solidFill>
                            <a:srgbClr val="CCD6F6"/>
                          </a:solidFill>
                        </a:rPr>
                        <a:t>Awareness</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TikTok, Instagram, YouTube, SEO</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50.000 impressions/bulan</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0">
                <a:tc>
                  <a:txBody>
                    <a:bodyPr/>
                    <a:lstStyle/>
                    <a:p>
                      <a:pPr indent="0" marL="0">
                        <a:buNone/>
                      </a:pPr>
                      <a:r>
                        <a:rPr lang="en-US" sz="1050" dirty="0">
                          <a:solidFill>
                            <a:srgbClr val="CCD6F6"/>
                          </a:solidFill>
                        </a:rPr>
                        <a:t>Interest</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Website visit, DM inquiry</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1.000 visits/bulan</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0">
                <a:tc>
                  <a:txBody>
                    <a:bodyPr/>
                    <a:lstStyle/>
                    <a:p>
                      <a:pPr indent="0" marL="0">
                        <a:buNone/>
                      </a:pPr>
                      <a:r>
                        <a:rPr lang="en-US" sz="1050" dirty="0">
                          <a:solidFill>
                            <a:srgbClr val="CCD6F6"/>
                          </a:solidFill>
                        </a:rPr>
                        <a:t>Consideration</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Konsultasi WhatsApp, quotation</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150 quotes/bulan</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0">
                <a:tc>
                  <a:txBody>
                    <a:bodyPr/>
                    <a:lstStyle/>
                    <a:p>
                      <a:pPr indent="0" marL="0">
                        <a:buNone/>
                      </a:pPr>
                      <a:r>
                        <a:rPr lang="en-US" sz="1050" dirty="0">
                          <a:solidFill>
                            <a:srgbClr val="CCD6F6"/>
                          </a:solidFill>
                        </a:rPr>
                        <a:t>Purchase</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Booking &amp; pembayaran</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35–40 project/bulan</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0">
                <a:tc>
                  <a:txBody>
                    <a:bodyPr/>
                    <a:lstStyle/>
                    <a:p>
                      <a:pPr indent="0" marL="0">
                        <a:buNone/>
                      </a:pPr>
                      <a:r>
                        <a:rPr lang="en-US" sz="1050" dirty="0">
                          <a:solidFill>
                            <a:srgbClr val="CCD6F6"/>
                          </a:solidFill>
                        </a:rPr>
                        <a:t>Retention &amp; Advocacy</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Maintenance reminder, referral</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50" dirty="0">
                          <a:solidFill>
                            <a:srgbClr val="CCD6F6"/>
                          </a:solidFill>
                        </a:rPr>
                        <a:t>10–12 repeat, 5–8 referral/bulan</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bl>
          </a:graphicData>
        </a:graphic>
      </p:graphicFrame>
      <p:sp>
        <p:nvSpPr>
          <p:cNvPr id="15" name="Text 12"/>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6" name="Text 13"/>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6  </a:t>
            </a:r>
            <a:pPr algn="l" indent="0" marL="0">
              <a:buNone/>
            </a:pPr>
            <a:r>
              <a:rPr lang="en-US" sz="2800" b="1" dirty="0">
                <a:solidFill>
                  <a:srgbClr val="E6F1FF"/>
                </a:solidFill>
                <a:latin typeface="Calibri" pitchFamily="34" charset="0"/>
                <a:ea typeface="Calibri" pitchFamily="34" charset="-122"/>
                <a:cs typeface="Calibri" pitchFamily="34" charset="-120"/>
              </a:rPr>
              <a:t>Perencanaan Keuangan</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Indikator Utama</a:t>
            </a:r>
            <a:endParaRPr lang="en-US" sz="1300" dirty="0"/>
          </a:p>
        </p:txBody>
      </p:sp>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548640" y="1417320"/>
          <a:ext cx="5394960" cy="914400"/>
        </p:xfrm>
        <a:graphic>
          <a:graphicData uri="http://schemas.openxmlformats.org/drawingml/2006/table">
            <a:tbl>
              <a:tblPr/>
              <a:tblGrid>
                <a:gridCol w="3108960"/>
                <a:gridCol w="2286000"/>
              </a:tblGrid>
              <a:tr h="0">
                <a:tc>
                  <a:txBody>
                    <a:bodyPr/>
                    <a:lstStyle/>
                    <a:p>
                      <a:pPr algn="l" indent="0" marL="0">
                        <a:buNone/>
                      </a:pPr>
                      <a:r>
                        <a:rPr lang="en-US" sz="1200" b="1" dirty="0">
                          <a:solidFill>
                            <a:srgbClr val="64FFDA"/>
                          </a:solidFill>
                        </a:rPr>
                        <a:t>Indikator</a:t>
                      </a:r>
                      <a:endParaRPr lang="en-US" sz="12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algn="r" indent="0" marL="0">
                        <a:buNone/>
                      </a:pPr>
                      <a:r>
                        <a:rPr lang="en-US" sz="1200" b="1" dirty="0">
                          <a:solidFill>
                            <a:srgbClr val="64FFDA"/>
                          </a:solidFill>
                        </a:rPr>
                        <a:t>Nilai</a:t>
                      </a:r>
                      <a:endParaRPr lang="en-US" sz="12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r>
              <a:tr h="0">
                <a:tc>
                  <a:txBody>
                    <a:bodyPr/>
                    <a:lstStyle/>
                    <a:p>
                      <a:pPr algn="l" indent="0" marL="0">
                        <a:buNone/>
                      </a:pPr>
                      <a:r>
                        <a:rPr lang="en-US" sz="1150" dirty="0">
                          <a:solidFill>
                            <a:srgbClr val="CCD6F6"/>
                          </a:solidFill>
                        </a:rPr>
                        <a:t>Modal Awal</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150" dirty="0">
                          <a:solidFill>
                            <a:srgbClr val="CCD6F6"/>
                          </a:solidFill>
                        </a:rPr>
                        <a:t>Rp 250.000.000</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0">
                <a:tc>
                  <a:txBody>
                    <a:bodyPr/>
                    <a:lstStyle/>
                    <a:p>
                      <a:pPr algn="l" indent="0" marL="0">
                        <a:buNone/>
                      </a:pPr>
                      <a:r>
                        <a:rPr lang="en-US" sz="1150" dirty="0">
                          <a:solidFill>
                            <a:srgbClr val="CCD6F6"/>
                          </a:solidFill>
                        </a:rPr>
                        <a:t>Break Even Point</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150" dirty="0">
                          <a:solidFill>
                            <a:srgbClr val="CCD6F6"/>
                          </a:solidFill>
                        </a:rPr>
                        <a:t>25 project/bulan (Rp 100 jt/bln) — Bulan ke-8</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0">
                <a:tc>
                  <a:txBody>
                    <a:bodyPr/>
                    <a:lstStyle/>
                    <a:p>
                      <a:pPr algn="l" indent="0" marL="0">
                        <a:buNone/>
                      </a:pPr>
                      <a:r>
                        <a:rPr lang="en-US" sz="1150" dirty="0">
                          <a:solidFill>
                            <a:srgbClr val="CCD6F6"/>
                          </a:solidFill>
                        </a:rPr>
                        <a:t>Target Gross Margin</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150" dirty="0">
                          <a:solidFill>
                            <a:srgbClr val="CCD6F6"/>
                          </a:solidFill>
                        </a:rPr>
                        <a:t>40–45%</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0">
                <a:tc>
                  <a:txBody>
                    <a:bodyPr/>
                    <a:lstStyle/>
                    <a:p>
                      <a:pPr algn="l" indent="0" marL="0">
                        <a:buNone/>
                      </a:pPr>
                      <a:r>
                        <a:rPr lang="en-US" sz="1150" dirty="0">
                          <a:solidFill>
                            <a:srgbClr val="CCD6F6"/>
                          </a:solidFill>
                        </a:rPr>
                        <a:t>Target Net Margin (Tahun 3)</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150" dirty="0">
                          <a:solidFill>
                            <a:srgbClr val="CCD6F6"/>
                          </a:solidFill>
                        </a:rPr>
                        <a:t>15–20%</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0">
                <a:tc>
                  <a:txBody>
                    <a:bodyPr/>
                    <a:lstStyle/>
                    <a:p>
                      <a:pPr algn="l" indent="0" marL="0">
                        <a:buNone/>
                      </a:pPr>
                      <a:r>
                        <a:rPr lang="en-US" sz="1150" dirty="0">
                          <a:solidFill>
                            <a:srgbClr val="CCD6F6"/>
                          </a:solidFill>
                        </a:rPr>
                        <a:t>Payback Period</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150" dirty="0">
                          <a:solidFill>
                            <a:srgbClr val="CCD6F6"/>
                          </a:solidFill>
                        </a:rPr>
                        <a:t>±21 bulan (1 tahun 9 bulan)</a:t>
                      </a:r>
                      <a:endParaRPr lang="en-US" sz="11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bl>
          </a:graphicData>
        </a:graphic>
      </p:graphicFrame>
      <p:sp>
        <p:nvSpPr>
          <p:cNvPr id="5" name="Text 2"/>
          <p:cNvSpPr/>
          <p:nvPr/>
        </p:nvSpPr>
        <p:spPr>
          <a:xfrm>
            <a:off x="6263640" y="1417320"/>
            <a:ext cx="5394960" cy="274320"/>
          </a:xfrm>
          <a:prstGeom prst="rect">
            <a:avLst/>
          </a:prstGeom>
          <a:noFill/>
          <a:ln/>
        </p:spPr>
        <p:txBody>
          <a:bodyPr wrap="square" lIns="0" tIns="0" rIns="0" bIns="0" rtlCol="0" anchor="ctr"/>
          <a:lstStyle/>
          <a:p>
            <a:pPr indent="0" marL="0">
              <a:buNone/>
            </a:pPr>
            <a:r>
              <a:rPr lang="en-US" sz="1250" b="1" dirty="0">
                <a:solidFill>
                  <a:srgbClr val="64FFDA"/>
                </a:solidFill>
                <a:latin typeface="Calibri" pitchFamily="34" charset="0"/>
                <a:ea typeface="Calibri" pitchFamily="34" charset="-122"/>
                <a:cs typeface="Calibri" pitchFamily="34" charset="-120"/>
              </a:rPr>
              <a:t>Proyeksi Pendapatan Bulanan (Run-Rate)</a:t>
            </a:r>
            <a:endParaRPr lang="en-US" sz="1250" dirty="0"/>
          </a:p>
        </p:txBody>
      </p:sp>
      <p:graphicFrame>
        <p:nvGraphicFramePr>
          <p:cNvPr id="6" name="Chart 0" descr=""/>
          <p:cNvGraphicFramePr/>
          <p:nvPr/>
        </p:nvGraphicFramePr>
        <p:xfrm>
          <a:off x="6263640" y="1737360"/>
          <a:ext cx="5394960" cy="3108960"/>
        </p:xfrm>
        <a:graphic xmlns:a="http://schemas.openxmlformats.org/drawingml/2006/main">
          <a:graphicData uri="http://schemas.openxmlformats.org/drawingml/2006/chart">
            <c:chart xmlns:c="http://schemas.openxmlformats.org/drawingml/2006/chart" r:id="rId1"/>
          </a:graphicData>
        </a:graphic>
      </p:graphicFrame>
      <p:sp>
        <p:nvSpPr>
          <p:cNvPr id="7" name="Shape 3"/>
          <p:cNvSpPr/>
          <p:nvPr/>
        </p:nvSpPr>
        <p:spPr>
          <a:xfrm>
            <a:off x="548640" y="4160520"/>
            <a:ext cx="5394960" cy="822960"/>
          </a:xfrm>
          <a:prstGeom prst="roundRect">
            <a:avLst>
              <a:gd name="adj" fmla="val 7778"/>
            </a:avLst>
          </a:prstGeom>
          <a:solidFill>
            <a:srgbClr val="0D2340"/>
          </a:solidFill>
          <a:ln w="12700">
            <a:solidFill>
              <a:srgbClr val="64FFDA"/>
            </a:solidFill>
            <a:prstDash val="solid"/>
          </a:ln>
        </p:spPr>
      </p:sp>
      <p:sp>
        <p:nvSpPr>
          <p:cNvPr id="8" name="Text 4"/>
          <p:cNvSpPr/>
          <p:nvPr/>
        </p:nvSpPr>
        <p:spPr>
          <a:xfrm>
            <a:off x="731520" y="4251960"/>
            <a:ext cx="5029200" cy="640080"/>
          </a:xfrm>
          <a:prstGeom prst="rect">
            <a:avLst/>
          </a:prstGeom>
          <a:noFill/>
          <a:ln/>
        </p:spPr>
        <p:txBody>
          <a:bodyPr wrap="square" lIns="0" tIns="0" rIns="0" bIns="0" rtlCol="0" anchor="ctr"/>
          <a:lstStyle/>
          <a:p>
            <a:pPr algn="l" indent="0" marL="0">
              <a:lnSpc>
                <a:spcPct val="120000"/>
              </a:lnSpc>
              <a:buNone/>
            </a:pPr>
            <a:r>
              <a:rPr lang="en-US" sz="1000" dirty="0">
                <a:solidFill>
                  <a:srgbClr val="CCD6F6"/>
                </a:solidFill>
                <a:latin typeface="Calibri" pitchFamily="34" charset="0"/>
                <a:ea typeface="Calibri" pitchFamily="34" charset="-122"/>
                <a:cs typeface="Calibri" pitchFamily="34" charset="-120"/>
              </a:rPr>
              <a:t>Detail lengkap modal, arus kas, dan simulasi laba rugi tersedia pada dokumen Manajemen Keuangan VoltCrew.</a:t>
            </a:r>
            <a:endParaRPr lang="en-US" sz="1000" dirty="0"/>
          </a:p>
        </p:txBody>
      </p:sp>
      <p:sp>
        <p:nvSpPr>
          <p:cNvPr id="9" name="Text 5"/>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0" name="Text 6"/>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6  </a:t>
            </a:r>
            <a:pPr algn="l" indent="0" marL="0">
              <a:buNone/>
            </a:pPr>
            <a:r>
              <a:rPr lang="en-US" sz="2800" b="1" dirty="0">
                <a:solidFill>
                  <a:srgbClr val="E6F1FF"/>
                </a:solidFill>
                <a:latin typeface="Calibri" pitchFamily="34" charset="0"/>
                <a:ea typeface="Calibri" pitchFamily="34" charset="-122"/>
                <a:cs typeface="Calibri" pitchFamily="34" charset="-120"/>
              </a:rPr>
              <a:t>Perencanaan Keuangan</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Proyeksi Pendapatan &amp; Laba Rugi</a:t>
            </a:r>
            <a:endParaRPr lang="en-US" sz="13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548640" y="1463040"/>
          <a:ext cx="11064240" cy="914400"/>
        </p:xfrm>
        <a:graphic>
          <a:graphicData uri="http://schemas.openxmlformats.org/drawingml/2006/table">
            <a:tbl>
              <a:tblPr/>
              <a:tblGrid>
                <a:gridCol w="3931920"/>
                <a:gridCol w="2377440"/>
                <a:gridCol w="2377440"/>
                <a:gridCol w="2377440"/>
              </a:tblGrid>
              <a:tr h="502920">
                <a:tc>
                  <a:txBody>
                    <a:bodyPr/>
                    <a:lstStyle/>
                    <a:p>
                      <a:pPr algn="l" indent="0" marL="0">
                        <a:buNone/>
                      </a:pPr>
                      <a:r>
                        <a:rPr lang="en-US" sz="1300" b="1" dirty="0">
                          <a:solidFill>
                            <a:srgbClr val="64FFDA"/>
                          </a:solidFill>
                        </a:rPr>
                        <a:t>Komponen</a:t>
                      </a:r>
                      <a:endParaRPr lang="en-US" sz="13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algn="r" indent="0" marL="0">
                        <a:buNone/>
                      </a:pPr>
                      <a:r>
                        <a:rPr lang="en-US" sz="1300" b="1" dirty="0">
                          <a:solidFill>
                            <a:srgbClr val="64FFDA"/>
                          </a:solidFill>
                        </a:rPr>
                        <a:t>Tahun 1</a:t>
                      </a:r>
                      <a:endParaRPr lang="en-US" sz="13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algn="r" indent="0" marL="0">
                        <a:buNone/>
                      </a:pPr>
                      <a:r>
                        <a:rPr lang="en-US" sz="1300" b="1" dirty="0">
                          <a:solidFill>
                            <a:srgbClr val="64FFDA"/>
                          </a:solidFill>
                        </a:rPr>
                        <a:t>Tahun 2</a:t>
                      </a:r>
                      <a:endParaRPr lang="en-US" sz="13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algn="r" indent="0" marL="0">
                        <a:buNone/>
                      </a:pPr>
                      <a:r>
                        <a:rPr lang="en-US" sz="1300" b="1" dirty="0">
                          <a:solidFill>
                            <a:srgbClr val="64FFDA"/>
                          </a:solidFill>
                        </a:rPr>
                        <a:t>Tahun 3</a:t>
                      </a:r>
                      <a:endParaRPr lang="en-US" sz="13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r>
              <a:tr h="502920">
                <a:tc>
                  <a:txBody>
                    <a:bodyPr/>
                    <a:lstStyle/>
                    <a:p>
                      <a:pPr algn="l" indent="0" marL="0">
                        <a:buNone/>
                      </a:pPr>
                      <a:r>
                        <a:rPr lang="en-US" sz="1350" dirty="0">
                          <a:solidFill>
                            <a:srgbClr val="CCD6F6"/>
                          </a:solidFill>
                        </a:rPr>
                        <a:t>Total Pendapatan (Tahunan)</a:t>
                      </a:r>
                      <a:endParaRPr lang="en-US" sz="135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350" dirty="0">
                          <a:solidFill>
                            <a:srgbClr val="CCD6F6"/>
                          </a:solidFill>
                        </a:rPr>
                        <a:t>Rp 1.003.000.000</a:t>
                      </a:r>
                      <a:endParaRPr lang="en-US" sz="135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350" dirty="0">
                          <a:solidFill>
                            <a:srgbClr val="CCD6F6"/>
                          </a:solidFill>
                        </a:rPr>
                        <a:t>Rp 3.600.000.000</a:t>
                      </a:r>
                      <a:endParaRPr lang="en-US" sz="135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350" dirty="0">
                          <a:solidFill>
                            <a:srgbClr val="CCD6F6"/>
                          </a:solidFill>
                        </a:rPr>
                        <a:t>Rp 9.360.000.000</a:t>
                      </a:r>
                      <a:endParaRPr lang="en-US" sz="135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502920">
                <a:tc>
                  <a:txBody>
                    <a:bodyPr/>
                    <a:lstStyle/>
                    <a:p>
                      <a:pPr algn="l" indent="0" marL="0">
                        <a:buNone/>
                      </a:pPr>
                      <a:r>
                        <a:rPr lang="en-US" sz="1350" b="1" dirty="0">
                          <a:solidFill>
                            <a:srgbClr val="CCD6F6"/>
                          </a:solidFill>
                        </a:rPr>
                        <a:t>Laba/Rugi Bersih</a:t>
                      </a:r>
                      <a:endParaRPr lang="en-US" sz="135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350" b="1" dirty="0">
                          <a:solidFill>
                            <a:srgbClr val="E17055"/>
                          </a:solidFill>
                        </a:rPr>
                        <a:t>-Rp 78.800.000</a:t>
                      </a:r>
                      <a:endParaRPr lang="en-US" sz="135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350" b="1" dirty="0">
                          <a:solidFill>
                            <a:srgbClr val="00B894"/>
                          </a:solidFill>
                        </a:rPr>
                        <a:t>Rp 432.000.000</a:t>
                      </a:r>
                      <a:endParaRPr lang="en-US" sz="135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r" indent="0" marL="0">
                        <a:buNone/>
                      </a:pPr>
                      <a:r>
                        <a:rPr lang="en-US" sz="1350" b="1" dirty="0">
                          <a:solidFill>
                            <a:srgbClr val="00B894"/>
                          </a:solidFill>
                        </a:rPr>
                        <a:t>Rp 1.684.800.000</a:t>
                      </a:r>
                      <a:endParaRPr lang="en-US" sz="135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bl>
          </a:graphicData>
        </a:graphic>
      </p:graphicFrame>
      <p:sp>
        <p:nvSpPr>
          <p:cNvPr id="5" name="Text 2"/>
          <p:cNvSpPr/>
          <p:nvPr/>
        </p:nvSpPr>
        <p:spPr>
          <a:xfrm>
            <a:off x="548640" y="3063240"/>
            <a:ext cx="11064240" cy="292608"/>
          </a:xfrm>
          <a:prstGeom prst="rect">
            <a:avLst/>
          </a:prstGeom>
          <a:noFill/>
          <a:ln/>
        </p:spPr>
        <p:txBody>
          <a:bodyPr wrap="square" lIns="0" tIns="0" rIns="0" bIns="0" rtlCol="0" anchor="ctr"/>
          <a:lstStyle/>
          <a:p>
            <a:pPr indent="0" marL="0">
              <a:buNone/>
            </a:pPr>
            <a:r>
              <a:rPr lang="en-US" sz="1350" b="1" dirty="0">
                <a:solidFill>
                  <a:srgbClr val="64FFDA"/>
                </a:solidFill>
                <a:latin typeface="Calibri" pitchFamily="34" charset="0"/>
                <a:ea typeface="Calibri" pitchFamily="34" charset="-122"/>
                <a:cs typeface="Calibri" pitchFamily="34" charset="-120"/>
              </a:rPr>
              <a:t>Ringkasan Tren</a:t>
            </a:r>
            <a:endParaRPr lang="en-US" sz="1350" dirty="0"/>
          </a:p>
        </p:txBody>
      </p:sp>
      <p:sp>
        <p:nvSpPr>
          <p:cNvPr id="6" name="Shape 3"/>
          <p:cNvSpPr/>
          <p:nvPr/>
        </p:nvSpPr>
        <p:spPr>
          <a:xfrm>
            <a:off x="548640" y="3429000"/>
            <a:ext cx="3520440" cy="1463040"/>
          </a:xfrm>
          <a:prstGeom prst="roundRect">
            <a:avLst>
              <a:gd name="adj" fmla="val 5625"/>
            </a:avLst>
          </a:prstGeom>
          <a:solidFill>
            <a:srgbClr val="112240"/>
          </a:solidFill>
          <a:ln w="12700">
            <a:solidFill>
              <a:srgbClr val="1D3A63"/>
            </a:solidFill>
            <a:prstDash val="solid"/>
          </a:ln>
        </p:spPr>
      </p:sp>
      <p:sp>
        <p:nvSpPr>
          <p:cNvPr id="7" name="Text 4"/>
          <p:cNvSpPr/>
          <p:nvPr/>
        </p:nvSpPr>
        <p:spPr>
          <a:xfrm>
            <a:off x="640080" y="3692347"/>
            <a:ext cx="3337560" cy="731520"/>
          </a:xfrm>
          <a:prstGeom prst="rect">
            <a:avLst/>
          </a:prstGeom>
          <a:noFill/>
          <a:ln/>
        </p:spPr>
        <p:txBody>
          <a:bodyPr wrap="square" lIns="0" tIns="0" rIns="0" bIns="0" rtlCol="0" anchor="ctr">
            <a:normAutofit/>
          </a:bodyPr>
          <a:lstStyle/>
          <a:p>
            <a:pPr algn="ctr" indent="0" marL="0">
              <a:buNone/>
            </a:pPr>
            <a:r>
              <a:rPr lang="en-US" sz="2200" b="1" dirty="0">
                <a:solidFill>
                  <a:srgbClr val="64FFDA"/>
                </a:solidFill>
                <a:latin typeface="Calibri" pitchFamily="34" charset="0"/>
                <a:ea typeface="Calibri" pitchFamily="34" charset="-122"/>
                <a:cs typeface="Calibri" pitchFamily="34" charset="-120"/>
              </a:rPr>
              <a:t>Rp 1,0 M</a:t>
            </a:r>
            <a:endParaRPr lang="en-US" sz="2200" dirty="0"/>
          </a:p>
        </p:txBody>
      </p:sp>
      <p:sp>
        <p:nvSpPr>
          <p:cNvPr id="8" name="Text 5"/>
          <p:cNvSpPr/>
          <p:nvPr/>
        </p:nvSpPr>
        <p:spPr>
          <a:xfrm>
            <a:off x="640080" y="4394606"/>
            <a:ext cx="3337560" cy="438912"/>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Total Pendapatan Tahun 1</a:t>
            </a:r>
            <a:endParaRPr lang="en-US" sz="1050" dirty="0"/>
          </a:p>
        </p:txBody>
      </p:sp>
      <p:sp>
        <p:nvSpPr>
          <p:cNvPr id="9" name="Shape 6"/>
          <p:cNvSpPr/>
          <p:nvPr/>
        </p:nvSpPr>
        <p:spPr>
          <a:xfrm>
            <a:off x="4251960" y="3429000"/>
            <a:ext cx="3520440" cy="1463040"/>
          </a:xfrm>
          <a:prstGeom prst="roundRect">
            <a:avLst>
              <a:gd name="adj" fmla="val 5625"/>
            </a:avLst>
          </a:prstGeom>
          <a:solidFill>
            <a:srgbClr val="112240"/>
          </a:solidFill>
          <a:ln w="12700">
            <a:solidFill>
              <a:srgbClr val="1D3A63"/>
            </a:solidFill>
            <a:prstDash val="solid"/>
          </a:ln>
        </p:spPr>
      </p:sp>
      <p:sp>
        <p:nvSpPr>
          <p:cNvPr id="10" name="Text 7"/>
          <p:cNvSpPr/>
          <p:nvPr/>
        </p:nvSpPr>
        <p:spPr>
          <a:xfrm>
            <a:off x="4343400" y="3692347"/>
            <a:ext cx="3337560" cy="731520"/>
          </a:xfrm>
          <a:prstGeom prst="rect">
            <a:avLst/>
          </a:prstGeom>
          <a:noFill/>
          <a:ln/>
        </p:spPr>
        <p:txBody>
          <a:bodyPr wrap="square" lIns="0" tIns="0" rIns="0" bIns="0" rtlCol="0" anchor="ctr">
            <a:normAutofit/>
          </a:bodyPr>
          <a:lstStyle/>
          <a:p>
            <a:pPr algn="ctr" indent="0" marL="0">
              <a:buNone/>
            </a:pPr>
            <a:r>
              <a:rPr lang="en-US" sz="2200" b="1" dirty="0">
                <a:solidFill>
                  <a:srgbClr val="64FFDA"/>
                </a:solidFill>
                <a:latin typeface="Calibri" pitchFamily="34" charset="0"/>
                <a:ea typeface="Calibri" pitchFamily="34" charset="-122"/>
                <a:cs typeface="Calibri" pitchFamily="34" charset="-120"/>
              </a:rPr>
              <a:t>Rp 3,6 M</a:t>
            </a:r>
            <a:endParaRPr lang="en-US" sz="2200" dirty="0"/>
          </a:p>
        </p:txBody>
      </p:sp>
      <p:sp>
        <p:nvSpPr>
          <p:cNvPr id="11" name="Text 8"/>
          <p:cNvSpPr/>
          <p:nvPr/>
        </p:nvSpPr>
        <p:spPr>
          <a:xfrm>
            <a:off x="4343400" y="4394606"/>
            <a:ext cx="3337560" cy="438912"/>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Total Pendapatan Tahun 2</a:t>
            </a:r>
            <a:endParaRPr lang="en-US" sz="1050" dirty="0"/>
          </a:p>
        </p:txBody>
      </p:sp>
      <p:sp>
        <p:nvSpPr>
          <p:cNvPr id="12" name="Shape 9"/>
          <p:cNvSpPr/>
          <p:nvPr/>
        </p:nvSpPr>
        <p:spPr>
          <a:xfrm>
            <a:off x="7955280" y="3429000"/>
            <a:ext cx="3657600" cy="1463040"/>
          </a:xfrm>
          <a:prstGeom prst="roundRect">
            <a:avLst>
              <a:gd name="adj" fmla="val 5625"/>
            </a:avLst>
          </a:prstGeom>
          <a:solidFill>
            <a:srgbClr val="112240"/>
          </a:solidFill>
          <a:ln w="12700">
            <a:solidFill>
              <a:srgbClr val="1D3A63"/>
            </a:solidFill>
            <a:prstDash val="solid"/>
          </a:ln>
        </p:spPr>
      </p:sp>
      <p:sp>
        <p:nvSpPr>
          <p:cNvPr id="13" name="Text 10"/>
          <p:cNvSpPr/>
          <p:nvPr/>
        </p:nvSpPr>
        <p:spPr>
          <a:xfrm>
            <a:off x="8046720" y="3692347"/>
            <a:ext cx="3474720" cy="731520"/>
          </a:xfrm>
          <a:prstGeom prst="rect">
            <a:avLst/>
          </a:prstGeom>
          <a:noFill/>
          <a:ln/>
        </p:spPr>
        <p:txBody>
          <a:bodyPr wrap="square" lIns="0" tIns="0" rIns="0" bIns="0" rtlCol="0" anchor="ctr">
            <a:normAutofit/>
          </a:bodyPr>
          <a:lstStyle/>
          <a:p>
            <a:pPr algn="ctr" indent="0" marL="0">
              <a:buNone/>
            </a:pPr>
            <a:r>
              <a:rPr lang="en-US" sz="2200" b="1" dirty="0">
                <a:solidFill>
                  <a:srgbClr val="64FFDA"/>
                </a:solidFill>
                <a:latin typeface="Calibri" pitchFamily="34" charset="0"/>
                <a:ea typeface="Calibri" pitchFamily="34" charset="-122"/>
                <a:cs typeface="Calibri" pitchFamily="34" charset="-120"/>
              </a:rPr>
              <a:t>Rp 9,36 M</a:t>
            </a:r>
            <a:endParaRPr lang="en-US" sz="2200" dirty="0"/>
          </a:p>
        </p:txBody>
      </p:sp>
      <p:sp>
        <p:nvSpPr>
          <p:cNvPr id="14" name="Text 11"/>
          <p:cNvSpPr/>
          <p:nvPr/>
        </p:nvSpPr>
        <p:spPr>
          <a:xfrm>
            <a:off x="8046720" y="4394606"/>
            <a:ext cx="3474720" cy="438912"/>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Total Pendapatan Tahun 3</a:t>
            </a:r>
            <a:endParaRPr lang="en-US" sz="1050" dirty="0"/>
          </a:p>
        </p:txBody>
      </p:sp>
      <p:sp>
        <p:nvSpPr>
          <p:cNvPr id="15" name="Text 12"/>
          <p:cNvSpPr/>
          <p:nvPr/>
        </p:nvSpPr>
        <p:spPr>
          <a:xfrm>
            <a:off x="548640" y="5074920"/>
            <a:ext cx="11064240" cy="457200"/>
          </a:xfrm>
          <a:prstGeom prst="rect">
            <a:avLst/>
          </a:prstGeom>
          <a:noFill/>
          <a:ln/>
        </p:spPr>
        <p:txBody>
          <a:bodyPr wrap="square" lIns="0" tIns="0" rIns="0" bIns="0" rtlCol="0" anchor="ctr"/>
          <a:lstStyle/>
          <a:p>
            <a:pPr algn="l" indent="0" marL="0">
              <a:buNone/>
            </a:pPr>
            <a:r>
              <a:rPr lang="en-US" sz="1100" b="1" i="1" dirty="0">
                <a:solidFill>
                  <a:srgbClr val="E6F1FF"/>
                </a:solidFill>
                <a:latin typeface="Calibri" pitchFamily="34" charset="0"/>
                <a:ea typeface="Calibri" pitchFamily="34" charset="-122"/>
                <a:cs typeface="Calibri" pitchFamily="34" charset="-120"/>
              </a:rPr>
              <a:t>Catatan: </a:t>
            </a:r>
            <a:pPr algn="l" indent="0" marL="0">
              <a:buNone/>
            </a:pPr>
            <a:r>
              <a:rPr lang="en-US" sz="1100" i="1" dirty="0">
                <a:solidFill>
                  <a:srgbClr val="8892B0"/>
                </a:solidFill>
                <a:latin typeface="Calibri" pitchFamily="34" charset="0"/>
                <a:ea typeface="Calibri" pitchFamily="34" charset="-122"/>
                <a:cs typeface="Calibri" pitchFamily="34" charset="-120"/>
              </a:rPr>
              <a:t>Tahun 1 masih mencatat kerugian operasional karena investasi awal, dengan proyeksi profitabilitas mulai stabil di Tahun 2 seiring skala project meningkat.</a:t>
            </a:r>
            <a:endParaRPr lang="en-US" sz="1100" dirty="0"/>
          </a:p>
        </p:txBody>
      </p:sp>
      <p:sp>
        <p:nvSpPr>
          <p:cNvPr id="16" name="Text 13"/>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7" name="Text 14"/>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7  </a:t>
            </a:r>
            <a:pPr algn="l" indent="0" marL="0">
              <a:buNone/>
            </a:pPr>
            <a:r>
              <a:rPr lang="en-US" sz="2800" b="1" dirty="0">
                <a:solidFill>
                  <a:srgbClr val="E6F1FF"/>
                </a:solidFill>
                <a:latin typeface="Calibri" pitchFamily="34" charset="0"/>
                <a:ea typeface="Calibri" pitchFamily="34" charset="-122"/>
                <a:cs typeface="Calibri" pitchFamily="34" charset="-120"/>
              </a:rPr>
              <a:t>Strategi Pengembangan</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Ansoff Matrix</a:t>
            </a:r>
            <a:endParaRPr lang="en-US" sz="1300" dirty="0"/>
          </a:p>
        </p:txBody>
      </p:sp>
      <p:sp>
        <p:nvSpPr>
          <p:cNvPr id="4" name="Shape 2"/>
          <p:cNvSpPr/>
          <p:nvPr/>
        </p:nvSpPr>
        <p:spPr>
          <a:xfrm>
            <a:off x="1051560" y="1508760"/>
            <a:ext cx="5207508" cy="1481328"/>
          </a:xfrm>
          <a:prstGeom prst="rect">
            <a:avLst/>
          </a:prstGeom>
          <a:solidFill>
            <a:srgbClr val="00B894">
              <a:alpha val="12000"/>
            </a:srgbClr>
          </a:solidFill>
          <a:ln w="15875">
            <a:solidFill>
              <a:srgbClr val="00B894"/>
            </a:solidFill>
            <a:prstDash val="solid"/>
          </a:ln>
        </p:spPr>
      </p:sp>
      <p:sp>
        <p:nvSpPr>
          <p:cNvPr id="5" name="Text 3"/>
          <p:cNvSpPr/>
          <p:nvPr/>
        </p:nvSpPr>
        <p:spPr>
          <a:xfrm>
            <a:off x="1280160" y="1709928"/>
            <a:ext cx="4732020" cy="320040"/>
          </a:xfrm>
          <a:prstGeom prst="rect">
            <a:avLst/>
          </a:prstGeom>
          <a:noFill/>
          <a:ln/>
        </p:spPr>
        <p:txBody>
          <a:bodyPr wrap="square" lIns="0" tIns="0" rIns="0" bIns="0" rtlCol="0" anchor="ctr"/>
          <a:lstStyle/>
          <a:p>
            <a:pPr algn="l" indent="0" marL="0">
              <a:buNone/>
            </a:pPr>
            <a:r>
              <a:rPr lang="en-US" sz="1350" b="1" dirty="0">
                <a:solidFill>
                  <a:srgbClr val="00B894"/>
                </a:solidFill>
                <a:latin typeface="Calibri" pitchFamily="34" charset="0"/>
                <a:ea typeface="Calibri" pitchFamily="34" charset="-122"/>
                <a:cs typeface="Calibri" pitchFamily="34" charset="-120"/>
              </a:rPr>
              <a:t>MARKET PENETRATION</a:t>
            </a:r>
            <a:endParaRPr lang="en-US" sz="1350" dirty="0"/>
          </a:p>
        </p:txBody>
      </p:sp>
      <p:sp>
        <p:nvSpPr>
          <p:cNvPr id="6" name="Text 4"/>
          <p:cNvSpPr/>
          <p:nvPr/>
        </p:nvSpPr>
        <p:spPr>
          <a:xfrm>
            <a:off x="1280160" y="2103120"/>
            <a:ext cx="4732020" cy="731520"/>
          </a:xfrm>
          <a:prstGeom prst="rect">
            <a:avLst/>
          </a:prstGeom>
          <a:noFill/>
          <a:ln/>
        </p:spPr>
        <p:txBody>
          <a:bodyPr wrap="square" lIns="0" tIns="0" rIns="0" bIns="0" rtlCol="0" anchor="t"/>
          <a:lstStyle/>
          <a:p>
            <a:pPr algn="l" indent="0" marL="0">
              <a:lnSpc>
                <a:spcPct val="120000"/>
              </a:lnSpc>
              <a:buNone/>
            </a:pPr>
            <a:r>
              <a:rPr lang="en-US" sz="1050" dirty="0">
                <a:solidFill>
                  <a:srgbClr val="CCD6F6"/>
                </a:solidFill>
                <a:latin typeface="Calibri" pitchFamily="34" charset="0"/>
                <a:ea typeface="Calibri" pitchFamily="34" charset="-122"/>
                <a:cs typeface="Calibri" pitchFamily="34" charset="-120"/>
              </a:rPr>
              <a:t>Referral program &amp; partnership kost/apartemen di kota asal</a:t>
            </a:r>
            <a:endParaRPr lang="en-US" sz="1050" dirty="0"/>
          </a:p>
        </p:txBody>
      </p:sp>
      <p:sp>
        <p:nvSpPr>
          <p:cNvPr id="7" name="Shape 5"/>
          <p:cNvSpPr/>
          <p:nvPr/>
        </p:nvSpPr>
        <p:spPr>
          <a:xfrm>
            <a:off x="6332220" y="1508760"/>
            <a:ext cx="5207508" cy="1481328"/>
          </a:xfrm>
          <a:prstGeom prst="rect">
            <a:avLst/>
          </a:prstGeom>
          <a:solidFill>
            <a:srgbClr val="FFD700">
              <a:alpha val="12000"/>
            </a:srgbClr>
          </a:solidFill>
          <a:ln w="15875">
            <a:solidFill>
              <a:srgbClr val="FFD700"/>
            </a:solidFill>
            <a:prstDash val="solid"/>
          </a:ln>
        </p:spPr>
      </p:sp>
      <p:sp>
        <p:nvSpPr>
          <p:cNvPr id="8" name="Text 6"/>
          <p:cNvSpPr/>
          <p:nvPr/>
        </p:nvSpPr>
        <p:spPr>
          <a:xfrm>
            <a:off x="6560820" y="1709928"/>
            <a:ext cx="4732020" cy="320040"/>
          </a:xfrm>
          <a:prstGeom prst="rect">
            <a:avLst/>
          </a:prstGeom>
          <a:noFill/>
          <a:ln/>
        </p:spPr>
        <p:txBody>
          <a:bodyPr wrap="square" lIns="0" tIns="0" rIns="0" bIns="0" rtlCol="0" anchor="ctr"/>
          <a:lstStyle/>
          <a:p>
            <a:pPr algn="l" indent="0" marL="0">
              <a:buNone/>
            </a:pPr>
            <a:r>
              <a:rPr lang="en-US" sz="1350" b="1" dirty="0">
                <a:solidFill>
                  <a:srgbClr val="FFD700"/>
                </a:solidFill>
                <a:latin typeface="Calibri" pitchFamily="34" charset="0"/>
                <a:ea typeface="Calibri" pitchFamily="34" charset="-122"/>
                <a:cs typeface="Calibri" pitchFamily="34" charset="-120"/>
              </a:rPr>
              <a:t>MARKET DEVELOPMENT</a:t>
            </a:r>
            <a:endParaRPr lang="en-US" sz="1350" dirty="0"/>
          </a:p>
        </p:txBody>
      </p:sp>
      <p:sp>
        <p:nvSpPr>
          <p:cNvPr id="9" name="Text 7"/>
          <p:cNvSpPr/>
          <p:nvPr/>
        </p:nvSpPr>
        <p:spPr>
          <a:xfrm>
            <a:off x="6560820" y="2103120"/>
            <a:ext cx="4732020" cy="731520"/>
          </a:xfrm>
          <a:prstGeom prst="rect">
            <a:avLst/>
          </a:prstGeom>
          <a:noFill/>
          <a:ln/>
        </p:spPr>
        <p:txBody>
          <a:bodyPr wrap="square" lIns="0" tIns="0" rIns="0" bIns="0" rtlCol="0" anchor="t"/>
          <a:lstStyle/>
          <a:p>
            <a:pPr algn="l" indent="0" marL="0">
              <a:lnSpc>
                <a:spcPct val="120000"/>
              </a:lnSpc>
              <a:buNone/>
            </a:pPr>
            <a:r>
              <a:rPr lang="en-US" sz="1050" dirty="0">
                <a:solidFill>
                  <a:srgbClr val="CCD6F6"/>
                </a:solidFill>
                <a:latin typeface="Calibri" pitchFamily="34" charset="0"/>
                <a:ea typeface="Calibri" pitchFamily="34" charset="-122"/>
                <a:cs typeface="Calibri" pitchFamily="34" charset="-120"/>
              </a:rPr>
              <a:t>Ekspansi Bandung &amp; Surabaya (2027), lalu 10 kota (2029–30)</a:t>
            </a:r>
            <a:endParaRPr lang="en-US" sz="1050" dirty="0"/>
          </a:p>
        </p:txBody>
      </p:sp>
      <p:sp>
        <p:nvSpPr>
          <p:cNvPr id="10" name="Shape 8"/>
          <p:cNvSpPr/>
          <p:nvPr/>
        </p:nvSpPr>
        <p:spPr>
          <a:xfrm>
            <a:off x="1051560" y="3063240"/>
            <a:ext cx="5207508" cy="1481328"/>
          </a:xfrm>
          <a:prstGeom prst="rect">
            <a:avLst/>
          </a:prstGeom>
          <a:solidFill>
            <a:srgbClr val="0984E3">
              <a:alpha val="12000"/>
            </a:srgbClr>
          </a:solidFill>
          <a:ln w="15875">
            <a:solidFill>
              <a:srgbClr val="0984E3"/>
            </a:solidFill>
            <a:prstDash val="solid"/>
          </a:ln>
        </p:spPr>
      </p:sp>
      <p:sp>
        <p:nvSpPr>
          <p:cNvPr id="11" name="Text 9"/>
          <p:cNvSpPr/>
          <p:nvPr/>
        </p:nvSpPr>
        <p:spPr>
          <a:xfrm>
            <a:off x="1280160" y="3264408"/>
            <a:ext cx="4732020" cy="320040"/>
          </a:xfrm>
          <a:prstGeom prst="rect">
            <a:avLst/>
          </a:prstGeom>
          <a:noFill/>
          <a:ln/>
        </p:spPr>
        <p:txBody>
          <a:bodyPr wrap="square" lIns="0" tIns="0" rIns="0" bIns="0" rtlCol="0" anchor="ctr"/>
          <a:lstStyle/>
          <a:p>
            <a:pPr algn="l" indent="0" marL="0">
              <a:buNone/>
            </a:pPr>
            <a:r>
              <a:rPr lang="en-US" sz="1350" b="1" dirty="0">
                <a:solidFill>
                  <a:srgbClr val="0984E3"/>
                </a:solidFill>
                <a:latin typeface="Calibri" pitchFamily="34" charset="0"/>
                <a:ea typeface="Calibri" pitchFamily="34" charset="-122"/>
                <a:cs typeface="Calibri" pitchFamily="34" charset="-120"/>
              </a:rPr>
              <a:t>PRODUCT DEVELOPMENT</a:t>
            </a:r>
            <a:endParaRPr lang="en-US" sz="1350" dirty="0"/>
          </a:p>
        </p:txBody>
      </p:sp>
      <p:sp>
        <p:nvSpPr>
          <p:cNvPr id="12" name="Text 10"/>
          <p:cNvSpPr/>
          <p:nvPr/>
        </p:nvSpPr>
        <p:spPr>
          <a:xfrm>
            <a:off x="1280160" y="3657600"/>
            <a:ext cx="4732020" cy="731520"/>
          </a:xfrm>
          <a:prstGeom prst="rect">
            <a:avLst/>
          </a:prstGeom>
          <a:noFill/>
          <a:ln/>
        </p:spPr>
        <p:txBody>
          <a:bodyPr wrap="square" lIns="0" tIns="0" rIns="0" bIns="0" rtlCol="0" anchor="t"/>
          <a:lstStyle/>
          <a:p>
            <a:pPr algn="l" indent="0" marL="0">
              <a:lnSpc>
                <a:spcPct val="120000"/>
              </a:lnSpc>
              <a:buNone/>
            </a:pPr>
            <a:r>
              <a:rPr lang="en-US" sz="1050" dirty="0">
                <a:solidFill>
                  <a:srgbClr val="CCD6F6"/>
                </a:solidFill>
                <a:latin typeface="Calibri" pitchFamily="34" charset="0"/>
                <a:ea typeface="Calibri" pitchFamily="34" charset="-122"/>
                <a:cs typeface="Calibri" pitchFamily="34" charset="-120"/>
              </a:rPr>
              <a:t>VoltCrew App, AI Diagnostic, Smart Switch &amp; Energy Monitor</a:t>
            </a:r>
            <a:endParaRPr lang="en-US" sz="1050" dirty="0"/>
          </a:p>
        </p:txBody>
      </p:sp>
      <p:sp>
        <p:nvSpPr>
          <p:cNvPr id="13" name="Shape 11"/>
          <p:cNvSpPr/>
          <p:nvPr/>
        </p:nvSpPr>
        <p:spPr>
          <a:xfrm>
            <a:off x="6332220" y="3063240"/>
            <a:ext cx="5207508" cy="1481328"/>
          </a:xfrm>
          <a:prstGeom prst="rect">
            <a:avLst/>
          </a:prstGeom>
          <a:solidFill>
            <a:srgbClr val="E84393">
              <a:alpha val="12000"/>
            </a:srgbClr>
          </a:solidFill>
          <a:ln w="15875">
            <a:solidFill>
              <a:srgbClr val="E84393"/>
            </a:solidFill>
            <a:prstDash val="solid"/>
          </a:ln>
        </p:spPr>
      </p:sp>
      <p:sp>
        <p:nvSpPr>
          <p:cNvPr id="14" name="Text 12"/>
          <p:cNvSpPr/>
          <p:nvPr/>
        </p:nvSpPr>
        <p:spPr>
          <a:xfrm>
            <a:off x="6560820" y="3264408"/>
            <a:ext cx="4732020" cy="320040"/>
          </a:xfrm>
          <a:prstGeom prst="rect">
            <a:avLst/>
          </a:prstGeom>
          <a:noFill/>
          <a:ln/>
        </p:spPr>
        <p:txBody>
          <a:bodyPr wrap="square" lIns="0" tIns="0" rIns="0" bIns="0" rtlCol="0" anchor="ctr"/>
          <a:lstStyle/>
          <a:p>
            <a:pPr algn="l" indent="0" marL="0">
              <a:buNone/>
            </a:pPr>
            <a:r>
              <a:rPr lang="en-US" sz="1350" b="1" dirty="0">
                <a:solidFill>
                  <a:srgbClr val="E84393"/>
                </a:solidFill>
                <a:latin typeface="Calibri" pitchFamily="34" charset="0"/>
                <a:ea typeface="Calibri" pitchFamily="34" charset="-122"/>
                <a:cs typeface="Calibri" pitchFamily="34" charset="-120"/>
              </a:rPr>
              <a:t>DIVERSIFICATION</a:t>
            </a:r>
            <a:endParaRPr lang="en-US" sz="1350" dirty="0"/>
          </a:p>
        </p:txBody>
      </p:sp>
      <p:sp>
        <p:nvSpPr>
          <p:cNvPr id="15" name="Text 13"/>
          <p:cNvSpPr/>
          <p:nvPr/>
        </p:nvSpPr>
        <p:spPr>
          <a:xfrm>
            <a:off x="6560820" y="3657600"/>
            <a:ext cx="4732020" cy="731520"/>
          </a:xfrm>
          <a:prstGeom prst="rect">
            <a:avLst/>
          </a:prstGeom>
          <a:noFill/>
          <a:ln/>
        </p:spPr>
        <p:txBody>
          <a:bodyPr wrap="square" lIns="0" tIns="0" rIns="0" bIns="0" rtlCol="0" anchor="t"/>
          <a:lstStyle/>
          <a:p>
            <a:pPr algn="l" indent="0" marL="0">
              <a:lnSpc>
                <a:spcPct val="120000"/>
              </a:lnSpc>
              <a:buNone/>
            </a:pPr>
            <a:r>
              <a:rPr lang="en-US" sz="1050" dirty="0">
                <a:solidFill>
                  <a:srgbClr val="CCD6F6"/>
                </a:solidFill>
                <a:latin typeface="Calibri" pitchFamily="34" charset="0"/>
                <a:ea typeface="Calibri" pitchFamily="34" charset="-122"/>
                <a:cs typeface="Calibri" pitchFamily="34" charset="-120"/>
              </a:rPr>
              <a:t>Platform marketplace teknisi independen &amp; model franchise</a:t>
            </a:r>
            <a:endParaRPr lang="en-US" sz="1050" dirty="0"/>
          </a:p>
        </p:txBody>
      </p:sp>
      <p:sp>
        <p:nvSpPr>
          <p:cNvPr id="16" name="Text 14"/>
          <p:cNvSpPr/>
          <p:nvPr/>
        </p:nvSpPr>
        <p:spPr>
          <a:xfrm>
            <a:off x="1051560" y="1188720"/>
            <a:ext cx="5207508" cy="274320"/>
          </a:xfrm>
          <a:prstGeom prst="rect">
            <a:avLst/>
          </a:prstGeom>
          <a:noFill/>
          <a:ln/>
        </p:spPr>
        <p:txBody>
          <a:bodyPr wrap="square" lIns="0" tIns="0" rIns="0" bIns="0" rtlCol="0" anchor="ctr"/>
          <a:lstStyle/>
          <a:p>
            <a:pPr algn="ctr" indent="0" marL="0">
              <a:buNone/>
            </a:pPr>
            <a:r>
              <a:rPr lang="en-US" sz="1000" b="1" dirty="0">
                <a:solidFill>
                  <a:srgbClr val="8892B0"/>
                </a:solidFill>
                <a:latin typeface="Calibri" pitchFamily="34" charset="0"/>
                <a:ea typeface="Calibri" pitchFamily="34" charset="-122"/>
                <a:cs typeface="Calibri" pitchFamily="34" charset="-120"/>
              </a:rPr>
              <a:t>PRODUK EKSISTING</a:t>
            </a:r>
            <a:endParaRPr lang="en-US" sz="1000" dirty="0"/>
          </a:p>
        </p:txBody>
      </p:sp>
      <p:sp>
        <p:nvSpPr>
          <p:cNvPr id="17" name="Text 15"/>
          <p:cNvSpPr/>
          <p:nvPr/>
        </p:nvSpPr>
        <p:spPr>
          <a:xfrm>
            <a:off x="6332220" y="1188720"/>
            <a:ext cx="5207508" cy="274320"/>
          </a:xfrm>
          <a:prstGeom prst="rect">
            <a:avLst/>
          </a:prstGeom>
          <a:noFill/>
          <a:ln/>
        </p:spPr>
        <p:txBody>
          <a:bodyPr wrap="square" lIns="0" tIns="0" rIns="0" bIns="0" rtlCol="0" anchor="ctr"/>
          <a:lstStyle/>
          <a:p>
            <a:pPr algn="ctr" indent="0" marL="0">
              <a:buNone/>
            </a:pPr>
            <a:r>
              <a:rPr lang="en-US" sz="1000" b="1" dirty="0">
                <a:solidFill>
                  <a:srgbClr val="8892B0"/>
                </a:solidFill>
                <a:latin typeface="Calibri" pitchFamily="34" charset="0"/>
                <a:ea typeface="Calibri" pitchFamily="34" charset="-122"/>
                <a:cs typeface="Calibri" pitchFamily="34" charset="-120"/>
              </a:rPr>
              <a:t>PRODUK BARU</a:t>
            </a:r>
            <a:endParaRPr lang="en-US" sz="1000" dirty="0"/>
          </a:p>
        </p:txBody>
      </p:sp>
      <p:sp>
        <p:nvSpPr>
          <p:cNvPr id="18" name="Text 16"/>
          <p:cNvSpPr/>
          <p:nvPr/>
        </p:nvSpPr>
        <p:spPr>
          <a:xfrm rot="16200000">
            <a:off x="-502920" y="1463040"/>
            <a:ext cx="2011680" cy="548640"/>
          </a:xfrm>
          <a:prstGeom prst="rect">
            <a:avLst/>
          </a:prstGeom>
          <a:noFill/>
          <a:ln/>
        </p:spPr>
        <p:txBody>
          <a:bodyPr wrap="square" lIns="0" tIns="0" rIns="0" bIns="0" rtlCol="0" anchor="ctr"/>
          <a:lstStyle/>
          <a:p>
            <a:pPr algn="ctr" indent="0" marL="0">
              <a:buNone/>
            </a:pPr>
            <a:r>
              <a:rPr lang="en-US" sz="1000" b="1" dirty="0">
                <a:solidFill>
                  <a:srgbClr val="8892B0"/>
                </a:solidFill>
                <a:latin typeface="Calibri" pitchFamily="34" charset="0"/>
                <a:ea typeface="Calibri" pitchFamily="34" charset="-122"/>
                <a:cs typeface="Calibri" pitchFamily="34" charset="-120"/>
              </a:rPr>
              <a:t>PASAR</a:t>
            </a:r>
            <a:endParaRPr lang="en-US" sz="1000" dirty="0"/>
          </a:p>
          <a:p>
            <a:pPr algn="ctr" indent="0" marL="0">
              <a:buNone/>
            </a:pPr>
            <a:r>
              <a:rPr lang="en-US" sz="1000" b="1" dirty="0">
                <a:solidFill>
                  <a:srgbClr val="8892B0"/>
                </a:solidFill>
                <a:latin typeface="Calibri" pitchFamily="34" charset="0"/>
                <a:ea typeface="Calibri" pitchFamily="34" charset="-122"/>
                <a:cs typeface="Calibri" pitchFamily="34" charset="-120"/>
              </a:rPr>
              <a:t>EKSISTING</a:t>
            </a:r>
            <a:endParaRPr lang="en-US" sz="1000" dirty="0"/>
          </a:p>
        </p:txBody>
      </p:sp>
      <p:sp>
        <p:nvSpPr>
          <p:cNvPr id="19" name="Text 17"/>
          <p:cNvSpPr/>
          <p:nvPr/>
        </p:nvSpPr>
        <p:spPr>
          <a:xfrm rot="16200000">
            <a:off x="-502920" y="3017520"/>
            <a:ext cx="2011680" cy="548640"/>
          </a:xfrm>
          <a:prstGeom prst="rect">
            <a:avLst/>
          </a:prstGeom>
          <a:noFill/>
          <a:ln/>
        </p:spPr>
        <p:txBody>
          <a:bodyPr wrap="square" lIns="0" tIns="0" rIns="0" bIns="0" rtlCol="0" anchor="ctr"/>
          <a:lstStyle/>
          <a:p>
            <a:pPr algn="ctr" indent="0" marL="0">
              <a:buNone/>
            </a:pPr>
            <a:r>
              <a:rPr lang="en-US" sz="1000" b="1" dirty="0">
                <a:solidFill>
                  <a:srgbClr val="8892B0"/>
                </a:solidFill>
                <a:latin typeface="Calibri" pitchFamily="34" charset="0"/>
                <a:ea typeface="Calibri" pitchFamily="34" charset="-122"/>
                <a:cs typeface="Calibri" pitchFamily="34" charset="-120"/>
              </a:rPr>
              <a:t>PASAR</a:t>
            </a:r>
            <a:endParaRPr lang="en-US" sz="1000" dirty="0"/>
          </a:p>
          <a:p>
            <a:pPr algn="ctr" indent="0" marL="0">
              <a:buNone/>
            </a:pPr>
            <a:r>
              <a:rPr lang="en-US" sz="1000" b="1" dirty="0">
                <a:solidFill>
                  <a:srgbClr val="8892B0"/>
                </a:solidFill>
                <a:latin typeface="Calibri" pitchFamily="34" charset="0"/>
                <a:ea typeface="Calibri" pitchFamily="34" charset="-122"/>
                <a:cs typeface="Calibri" pitchFamily="34" charset="-120"/>
              </a:rPr>
              <a:t>BARU</a:t>
            </a:r>
            <a:endParaRPr lang="en-US" sz="1000" dirty="0"/>
          </a:p>
        </p:txBody>
      </p:sp>
      <p:sp>
        <p:nvSpPr>
          <p:cNvPr id="20" name="Text 18"/>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21" name="Text 19"/>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7  </a:t>
            </a:r>
            <a:pPr algn="l" indent="0" marL="0">
              <a:buNone/>
            </a:pPr>
            <a:r>
              <a:rPr lang="en-US" sz="2800" b="1" dirty="0">
                <a:solidFill>
                  <a:srgbClr val="E6F1FF"/>
                </a:solidFill>
                <a:latin typeface="Calibri" pitchFamily="34" charset="0"/>
                <a:ea typeface="Calibri" pitchFamily="34" charset="-122"/>
                <a:cs typeface="Calibri" pitchFamily="34" charset="-120"/>
              </a:rPr>
              <a:t>Strategi Pengembangan</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Roadmap 2026–2030</a:t>
            </a:r>
            <a:endParaRPr lang="en-US" sz="1300" dirty="0"/>
          </a:p>
        </p:txBody>
      </p:sp>
      <p:sp>
        <p:nvSpPr>
          <p:cNvPr id="4" name="Shape 2"/>
          <p:cNvSpPr/>
          <p:nvPr/>
        </p:nvSpPr>
        <p:spPr>
          <a:xfrm>
            <a:off x="822960" y="1691640"/>
            <a:ext cx="10515600" cy="0"/>
          </a:xfrm>
          <a:prstGeom prst="line">
            <a:avLst/>
          </a:prstGeom>
          <a:noFill/>
          <a:ln w="25400">
            <a:solidFill>
              <a:srgbClr val="64FFDA"/>
            </a:solidFill>
            <a:prstDash val="solid"/>
          </a:ln>
        </p:spPr>
      </p:sp>
      <p:sp>
        <p:nvSpPr>
          <p:cNvPr id="5" name="Shape 3"/>
          <p:cNvSpPr/>
          <p:nvPr/>
        </p:nvSpPr>
        <p:spPr>
          <a:xfrm>
            <a:off x="1764792" y="1581912"/>
            <a:ext cx="219456" cy="219456"/>
          </a:xfrm>
          <a:prstGeom prst="ellipse">
            <a:avLst/>
          </a:prstGeom>
          <a:solidFill>
            <a:srgbClr val="64FFDA"/>
          </a:solidFill>
          <a:ln/>
        </p:spPr>
      </p:sp>
      <p:sp>
        <p:nvSpPr>
          <p:cNvPr id="6" name="Text 4"/>
          <p:cNvSpPr/>
          <p:nvPr/>
        </p:nvSpPr>
        <p:spPr>
          <a:xfrm>
            <a:off x="868680" y="1920240"/>
            <a:ext cx="2011680" cy="274320"/>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Q1–Q2 2026</a:t>
            </a:r>
            <a:endParaRPr lang="en-US" sz="1050" dirty="0"/>
          </a:p>
        </p:txBody>
      </p:sp>
      <p:sp>
        <p:nvSpPr>
          <p:cNvPr id="7" name="Shape 5"/>
          <p:cNvSpPr/>
          <p:nvPr/>
        </p:nvSpPr>
        <p:spPr>
          <a:xfrm>
            <a:off x="868680" y="2258568"/>
            <a:ext cx="2011680" cy="2331720"/>
          </a:xfrm>
          <a:prstGeom prst="roundRect">
            <a:avLst>
              <a:gd name="adj" fmla="val 2727"/>
            </a:avLst>
          </a:prstGeom>
          <a:solidFill>
            <a:srgbClr val="112240"/>
          </a:solidFill>
          <a:ln w="12700">
            <a:solidFill>
              <a:srgbClr val="1D3A63"/>
            </a:solidFill>
            <a:prstDash val="solid"/>
          </a:ln>
        </p:spPr>
      </p:sp>
      <p:sp>
        <p:nvSpPr>
          <p:cNvPr id="8" name="Text 6"/>
          <p:cNvSpPr/>
          <p:nvPr/>
        </p:nvSpPr>
        <p:spPr>
          <a:xfrm>
            <a:off x="987552" y="2377440"/>
            <a:ext cx="1773936" cy="365760"/>
          </a:xfrm>
          <a:prstGeom prst="rect">
            <a:avLst/>
          </a:prstGeom>
          <a:noFill/>
          <a:ln/>
        </p:spPr>
        <p:txBody>
          <a:bodyPr wrap="square" lIns="0" tIns="0" rIns="0" bIns="0" rtlCol="0" anchor="t"/>
          <a:lstStyle/>
          <a:p>
            <a:pPr algn="l" indent="0" marL="0">
              <a:buNone/>
            </a:pPr>
            <a:r>
              <a:rPr lang="en-US" sz="1150" b="1" dirty="0">
                <a:solidFill>
                  <a:srgbClr val="E6F1FF"/>
                </a:solidFill>
                <a:latin typeface="Calibri" pitchFamily="34" charset="0"/>
                <a:ea typeface="Calibri" pitchFamily="34" charset="-122"/>
                <a:cs typeface="Calibri" pitchFamily="34" charset="-120"/>
              </a:rPr>
              <a:t>Validasi &amp; MVP</a:t>
            </a:r>
            <a:endParaRPr lang="en-US" sz="1150" dirty="0"/>
          </a:p>
        </p:txBody>
      </p:sp>
      <p:sp>
        <p:nvSpPr>
          <p:cNvPr id="9" name="Text 7"/>
          <p:cNvSpPr/>
          <p:nvPr/>
        </p:nvSpPr>
        <p:spPr>
          <a:xfrm>
            <a:off x="987552" y="2770632"/>
            <a:ext cx="1773936" cy="1737360"/>
          </a:xfrm>
          <a:prstGeom prst="rect">
            <a:avLst/>
          </a:prstGeom>
          <a:noFill/>
          <a:ln/>
        </p:spPr>
        <p:txBody>
          <a:bodyPr wrap="square" lIns="0" tIns="0" rIns="0" bIns="0" rtlCol="0" anchor="t"/>
          <a:lstStyle/>
          <a:p>
            <a:pPr algn="l" indent="0" marL="0">
              <a:lnSpc>
                <a:spcPct val="120000"/>
              </a:lnSpc>
              <a:buNone/>
            </a:pPr>
            <a:r>
              <a:rPr lang="en-US" sz="880" dirty="0">
                <a:solidFill>
                  <a:srgbClr val="8892B0"/>
                </a:solidFill>
                <a:latin typeface="Calibri" pitchFamily="34" charset="0"/>
                <a:ea typeface="Calibri" pitchFamily="34" charset="-122"/>
                <a:cs typeface="Calibri" pitchFamily="34" charset="-120"/>
              </a:rPr>
              <a:t>Launch website &amp; sosial media, pilot 20 project, 2 batch workshop, komunitas 200 member, breakeven operasional.</a:t>
            </a:r>
            <a:endParaRPr lang="en-US" sz="880" dirty="0"/>
          </a:p>
        </p:txBody>
      </p:sp>
      <p:sp>
        <p:nvSpPr>
          <p:cNvPr id="10" name="Shape 8"/>
          <p:cNvSpPr/>
          <p:nvPr/>
        </p:nvSpPr>
        <p:spPr>
          <a:xfrm>
            <a:off x="3867912" y="1581912"/>
            <a:ext cx="219456" cy="219456"/>
          </a:xfrm>
          <a:prstGeom prst="ellipse">
            <a:avLst/>
          </a:prstGeom>
          <a:solidFill>
            <a:srgbClr val="64FFDA"/>
          </a:solidFill>
          <a:ln/>
        </p:spPr>
      </p:sp>
      <p:sp>
        <p:nvSpPr>
          <p:cNvPr id="11" name="Text 9"/>
          <p:cNvSpPr/>
          <p:nvPr/>
        </p:nvSpPr>
        <p:spPr>
          <a:xfrm>
            <a:off x="2971800" y="1920240"/>
            <a:ext cx="2011680" cy="274320"/>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Q3–Q4 2026</a:t>
            </a:r>
            <a:endParaRPr lang="en-US" sz="1050" dirty="0"/>
          </a:p>
        </p:txBody>
      </p:sp>
      <p:sp>
        <p:nvSpPr>
          <p:cNvPr id="12" name="Shape 10"/>
          <p:cNvSpPr/>
          <p:nvPr/>
        </p:nvSpPr>
        <p:spPr>
          <a:xfrm>
            <a:off x="2971800" y="2258568"/>
            <a:ext cx="2011680" cy="2331720"/>
          </a:xfrm>
          <a:prstGeom prst="roundRect">
            <a:avLst>
              <a:gd name="adj" fmla="val 2727"/>
            </a:avLst>
          </a:prstGeom>
          <a:solidFill>
            <a:srgbClr val="112240"/>
          </a:solidFill>
          <a:ln w="12700">
            <a:solidFill>
              <a:srgbClr val="1D3A63"/>
            </a:solidFill>
            <a:prstDash val="solid"/>
          </a:ln>
        </p:spPr>
      </p:sp>
      <p:sp>
        <p:nvSpPr>
          <p:cNvPr id="13" name="Text 11"/>
          <p:cNvSpPr/>
          <p:nvPr/>
        </p:nvSpPr>
        <p:spPr>
          <a:xfrm>
            <a:off x="3090672" y="2377440"/>
            <a:ext cx="1773936" cy="365760"/>
          </a:xfrm>
          <a:prstGeom prst="rect">
            <a:avLst/>
          </a:prstGeom>
          <a:noFill/>
          <a:ln/>
        </p:spPr>
        <p:txBody>
          <a:bodyPr wrap="square" lIns="0" tIns="0" rIns="0" bIns="0" rtlCol="0" anchor="t"/>
          <a:lstStyle/>
          <a:p>
            <a:pPr algn="l" indent="0" marL="0">
              <a:buNone/>
            </a:pPr>
            <a:r>
              <a:rPr lang="en-US" sz="1150" b="1" dirty="0">
                <a:solidFill>
                  <a:srgbClr val="E6F1FF"/>
                </a:solidFill>
                <a:latin typeface="Calibri" pitchFamily="34" charset="0"/>
                <a:ea typeface="Calibri" pitchFamily="34" charset="-122"/>
                <a:cs typeface="Calibri" pitchFamily="34" charset="-120"/>
              </a:rPr>
              <a:t>Skala Lokal</a:t>
            </a:r>
            <a:endParaRPr lang="en-US" sz="1150" dirty="0"/>
          </a:p>
        </p:txBody>
      </p:sp>
      <p:sp>
        <p:nvSpPr>
          <p:cNvPr id="14" name="Text 12"/>
          <p:cNvSpPr/>
          <p:nvPr/>
        </p:nvSpPr>
        <p:spPr>
          <a:xfrm>
            <a:off x="3090672" y="2770632"/>
            <a:ext cx="1773936" cy="1737360"/>
          </a:xfrm>
          <a:prstGeom prst="rect">
            <a:avLst/>
          </a:prstGeom>
          <a:noFill/>
          <a:ln/>
        </p:spPr>
        <p:txBody>
          <a:bodyPr wrap="square" lIns="0" tIns="0" rIns="0" bIns="0" rtlCol="0" anchor="t"/>
          <a:lstStyle/>
          <a:p>
            <a:pPr algn="l" indent="0" marL="0">
              <a:lnSpc>
                <a:spcPct val="120000"/>
              </a:lnSpc>
              <a:buNone/>
            </a:pPr>
            <a:r>
              <a:rPr lang="en-US" sz="880" dirty="0">
                <a:solidFill>
                  <a:srgbClr val="8892B0"/>
                </a:solidFill>
                <a:latin typeface="Calibri" pitchFamily="34" charset="0"/>
                <a:ea typeface="Calibri" pitchFamily="34" charset="-122"/>
                <a:cs typeface="Calibri" pitchFamily="34" charset="-120"/>
              </a:rPr>
              <a:t>Rekrut 5 teknisi tambahan, partnership 10 kost/apartemen, launch smart home starter kit, revenue Rp 150 jt/bulan.</a:t>
            </a:r>
            <a:endParaRPr lang="en-US" sz="880" dirty="0"/>
          </a:p>
        </p:txBody>
      </p:sp>
      <p:sp>
        <p:nvSpPr>
          <p:cNvPr id="15" name="Shape 13"/>
          <p:cNvSpPr/>
          <p:nvPr/>
        </p:nvSpPr>
        <p:spPr>
          <a:xfrm>
            <a:off x="5971032" y="1581912"/>
            <a:ext cx="219456" cy="219456"/>
          </a:xfrm>
          <a:prstGeom prst="ellipse">
            <a:avLst/>
          </a:prstGeom>
          <a:solidFill>
            <a:srgbClr val="64FFDA"/>
          </a:solidFill>
          <a:ln/>
        </p:spPr>
      </p:sp>
      <p:sp>
        <p:nvSpPr>
          <p:cNvPr id="16" name="Text 14"/>
          <p:cNvSpPr/>
          <p:nvPr/>
        </p:nvSpPr>
        <p:spPr>
          <a:xfrm>
            <a:off x="5074920" y="1920240"/>
            <a:ext cx="2011680" cy="274320"/>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2027</a:t>
            </a:r>
            <a:endParaRPr lang="en-US" sz="1050" dirty="0"/>
          </a:p>
        </p:txBody>
      </p:sp>
      <p:sp>
        <p:nvSpPr>
          <p:cNvPr id="17" name="Shape 15"/>
          <p:cNvSpPr/>
          <p:nvPr/>
        </p:nvSpPr>
        <p:spPr>
          <a:xfrm>
            <a:off x="5074920" y="2258568"/>
            <a:ext cx="2011680" cy="2331720"/>
          </a:xfrm>
          <a:prstGeom prst="roundRect">
            <a:avLst>
              <a:gd name="adj" fmla="val 2727"/>
            </a:avLst>
          </a:prstGeom>
          <a:solidFill>
            <a:srgbClr val="112240"/>
          </a:solidFill>
          <a:ln w="12700">
            <a:solidFill>
              <a:srgbClr val="1D3A63"/>
            </a:solidFill>
            <a:prstDash val="solid"/>
          </a:ln>
        </p:spPr>
      </p:sp>
      <p:sp>
        <p:nvSpPr>
          <p:cNvPr id="18" name="Text 16"/>
          <p:cNvSpPr/>
          <p:nvPr/>
        </p:nvSpPr>
        <p:spPr>
          <a:xfrm>
            <a:off x="5193792" y="2377440"/>
            <a:ext cx="1773936" cy="365760"/>
          </a:xfrm>
          <a:prstGeom prst="rect">
            <a:avLst/>
          </a:prstGeom>
          <a:noFill/>
          <a:ln/>
        </p:spPr>
        <p:txBody>
          <a:bodyPr wrap="square" lIns="0" tIns="0" rIns="0" bIns="0" rtlCol="0" anchor="t"/>
          <a:lstStyle/>
          <a:p>
            <a:pPr algn="l" indent="0" marL="0">
              <a:buNone/>
            </a:pPr>
            <a:r>
              <a:rPr lang="en-US" sz="1150" b="1" dirty="0">
                <a:solidFill>
                  <a:srgbClr val="E6F1FF"/>
                </a:solidFill>
                <a:latin typeface="Calibri" pitchFamily="34" charset="0"/>
                <a:ea typeface="Calibri" pitchFamily="34" charset="-122"/>
                <a:cs typeface="Calibri" pitchFamily="34" charset="-120"/>
              </a:rPr>
              <a:t>Ekspansi Kota</a:t>
            </a:r>
            <a:endParaRPr lang="en-US" sz="1150" dirty="0"/>
          </a:p>
        </p:txBody>
      </p:sp>
      <p:sp>
        <p:nvSpPr>
          <p:cNvPr id="19" name="Text 17"/>
          <p:cNvSpPr/>
          <p:nvPr/>
        </p:nvSpPr>
        <p:spPr>
          <a:xfrm>
            <a:off x="5193792" y="2770632"/>
            <a:ext cx="1773936" cy="1737360"/>
          </a:xfrm>
          <a:prstGeom prst="rect">
            <a:avLst/>
          </a:prstGeom>
          <a:noFill/>
          <a:ln/>
        </p:spPr>
        <p:txBody>
          <a:bodyPr wrap="square" lIns="0" tIns="0" rIns="0" bIns="0" rtlCol="0" anchor="t"/>
          <a:lstStyle/>
          <a:p>
            <a:pPr algn="l" indent="0" marL="0">
              <a:lnSpc>
                <a:spcPct val="120000"/>
              </a:lnSpc>
              <a:buNone/>
            </a:pPr>
            <a:r>
              <a:rPr lang="en-US" sz="880" dirty="0">
                <a:solidFill>
                  <a:srgbClr val="8892B0"/>
                </a:solidFill>
                <a:latin typeface="Calibri" pitchFamily="34" charset="0"/>
                <a:ea typeface="Calibri" pitchFamily="34" charset="-122"/>
                <a:cs typeface="Calibri" pitchFamily="34" charset="-120"/>
              </a:rPr>
              <a:t>Buka cabang Bandung &amp; Surabaya, tim 25 orang, launch VoltCrew Academy, revenue Rp 400 jt/bulan.</a:t>
            </a:r>
            <a:endParaRPr lang="en-US" sz="880" dirty="0"/>
          </a:p>
        </p:txBody>
      </p:sp>
      <p:sp>
        <p:nvSpPr>
          <p:cNvPr id="20" name="Shape 18"/>
          <p:cNvSpPr/>
          <p:nvPr/>
        </p:nvSpPr>
        <p:spPr>
          <a:xfrm>
            <a:off x="8074152" y="1581912"/>
            <a:ext cx="219456" cy="219456"/>
          </a:xfrm>
          <a:prstGeom prst="ellipse">
            <a:avLst/>
          </a:prstGeom>
          <a:solidFill>
            <a:srgbClr val="64FFDA"/>
          </a:solidFill>
          <a:ln/>
        </p:spPr>
      </p:sp>
      <p:sp>
        <p:nvSpPr>
          <p:cNvPr id="21" name="Text 19"/>
          <p:cNvSpPr/>
          <p:nvPr/>
        </p:nvSpPr>
        <p:spPr>
          <a:xfrm>
            <a:off x="7178040" y="1920240"/>
            <a:ext cx="2011680" cy="274320"/>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2028</a:t>
            </a:r>
            <a:endParaRPr lang="en-US" sz="1050" dirty="0"/>
          </a:p>
        </p:txBody>
      </p:sp>
      <p:sp>
        <p:nvSpPr>
          <p:cNvPr id="22" name="Shape 20"/>
          <p:cNvSpPr/>
          <p:nvPr/>
        </p:nvSpPr>
        <p:spPr>
          <a:xfrm>
            <a:off x="7178040" y="2258568"/>
            <a:ext cx="2011680" cy="2331720"/>
          </a:xfrm>
          <a:prstGeom prst="roundRect">
            <a:avLst>
              <a:gd name="adj" fmla="val 2727"/>
            </a:avLst>
          </a:prstGeom>
          <a:solidFill>
            <a:srgbClr val="112240"/>
          </a:solidFill>
          <a:ln w="12700">
            <a:solidFill>
              <a:srgbClr val="1D3A63"/>
            </a:solidFill>
            <a:prstDash val="solid"/>
          </a:ln>
        </p:spPr>
      </p:sp>
      <p:sp>
        <p:nvSpPr>
          <p:cNvPr id="23" name="Text 21"/>
          <p:cNvSpPr/>
          <p:nvPr/>
        </p:nvSpPr>
        <p:spPr>
          <a:xfrm>
            <a:off x="7296912" y="2377440"/>
            <a:ext cx="1773936" cy="365760"/>
          </a:xfrm>
          <a:prstGeom prst="rect">
            <a:avLst/>
          </a:prstGeom>
          <a:noFill/>
          <a:ln/>
        </p:spPr>
        <p:txBody>
          <a:bodyPr wrap="square" lIns="0" tIns="0" rIns="0" bIns="0" rtlCol="0" anchor="t"/>
          <a:lstStyle/>
          <a:p>
            <a:pPr algn="l" indent="0" marL="0">
              <a:buNone/>
            </a:pPr>
            <a:r>
              <a:rPr lang="en-US" sz="1150" b="1" dirty="0">
                <a:solidFill>
                  <a:srgbClr val="E6F1FF"/>
                </a:solidFill>
                <a:latin typeface="Calibri" pitchFamily="34" charset="0"/>
                <a:ea typeface="Calibri" pitchFamily="34" charset="-122"/>
                <a:cs typeface="Calibri" pitchFamily="34" charset="-120"/>
              </a:rPr>
              <a:t>Diversifikasi</a:t>
            </a:r>
            <a:endParaRPr lang="en-US" sz="1150" dirty="0"/>
          </a:p>
        </p:txBody>
      </p:sp>
      <p:sp>
        <p:nvSpPr>
          <p:cNvPr id="24" name="Text 22"/>
          <p:cNvSpPr/>
          <p:nvPr/>
        </p:nvSpPr>
        <p:spPr>
          <a:xfrm>
            <a:off x="7296912" y="2770632"/>
            <a:ext cx="1773936" cy="1737360"/>
          </a:xfrm>
          <a:prstGeom prst="rect">
            <a:avLst/>
          </a:prstGeom>
          <a:noFill/>
          <a:ln/>
        </p:spPr>
        <p:txBody>
          <a:bodyPr wrap="square" lIns="0" tIns="0" rIns="0" bIns="0" rtlCol="0" anchor="t"/>
          <a:lstStyle/>
          <a:p>
            <a:pPr algn="l" indent="0" marL="0">
              <a:lnSpc>
                <a:spcPct val="120000"/>
              </a:lnSpc>
              <a:buNone/>
            </a:pPr>
            <a:r>
              <a:rPr lang="en-US" sz="880" dirty="0">
                <a:solidFill>
                  <a:srgbClr val="8892B0"/>
                </a:solidFill>
                <a:latin typeface="Calibri" pitchFamily="34" charset="0"/>
                <a:ea typeface="Calibri" pitchFamily="34" charset="-122"/>
                <a:cs typeface="Calibri" pitchFamily="34" charset="-120"/>
              </a:rPr>
              <a:t>Produk proprietary (Smart Switch, Energy Monitor), model franchise kota kecil, revenue Rp 1 miliar/bulan.</a:t>
            </a:r>
            <a:endParaRPr lang="en-US" sz="880" dirty="0"/>
          </a:p>
        </p:txBody>
      </p:sp>
      <p:sp>
        <p:nvSpPr>
          <p:cNvPr id="25" name="Shape 23"/>
          <p:cNvSpPr/>
          <p:nvPr/>
        </p:nvSpPr>
        <p:spPr>
          <a:xfrm>
            <a:off x="10177272" y="1581912"/>
            <a:ext cx="219456" cy="219456"/>
          </a:xfrm>
          <a:prstGeom prst="ellipse">
            <a:avLst/>
          </a:prstGeom>
          <a:solidFill>
            <a:srgbClr val="64FFDA"/>
          </a:solidFill>
          <a:ln/>
        </p:spPr>
      </p:sp>
      <p:sp>
        <p:nvSpPr>
          <p:cNvPr id="26" name="Text 24"/>
          <p:cNvSpPr/>
          <p:nvPr/>
        </p:nvSpPr>
        <p:spPr>
          <a:xfrm>
            <a:off x="9281160" y="1920240"/>
            <a:ext cx="2011680" cy="274320"/>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2029–2030</a:t>
            </a:r>
            <a:endParaRPr lang="en-US" sz="1050" dirty="0"/>
          </a:p>
        </p:txBody>
      </p:sp>
      <p:sp>
        <p:nvSpPr>
          <p:cNvPr id="27" name="Shape 25"/>
          <p:cNvSpPr/>
          <p:nvPr/>
        </p:nvSpPr>
        <p:spPr>
          <a:xfrm>
            <a:off x="9281160" y="2258568"/>
            <a:ext cx="2011680" cy="2331720"/>
          </a:xfrm>
          <a:prstGeom prst="roundRect">
            <a:avLst>
              <a:gd name="adj" fmla="val 2727"/>
            </a:avLst>
          </a:prstGeom>
          <a:solidFill>
            <a:srgbClr val="112240"/>
          </a:solidFill>
          <a:ln w="12700">
            <a:solidFill>
              <a:srgbClr val="1D3A63"/>
            </a:solidFill>
            <a:prstDash val="solid"/>
          </a:ln>
        </p:spPr>
      </p:sp>
      <p:sp>
        <p:nvSpPr>
          <p:cNvPr id="28" name="Text 26"/>
          <p:cNvSpPr/>
          <p:nvPr/>
        </p:nvSpPr>
        <p:spPr>
          <a:xfrm>
            <a:off x="9400032" y="2377440"/>
            <a:ext cx="1773936" cy="365760"/>
          </a:xfrm>
          <a:prstGeom prst="rect">
            <a:avLst/>
          </a:prstGeom>
          <a:noFill/>
          <a:ln/>
        </p:spPr>
        <p:txBody>
          <a:bodyPr wrap="square" lIns="0" tIns="0" rIns="0" bIns="0" rtlCol="0" anchor="t"/>
          <a:lstStyle/>
          <a:p>
            <a:pPr algn="l" indent="0" marL="0">
              <a:buNone/>
            </a:pPr>
            <a:r>
              <a:rPr lang="en-US" sz="1150" b="1" dirty="0">
                <a:solidFill>
                  <a:srgbClr val="E6F1FF"/>
                </a:solidFill>
                <a:latin typeface="Calibri" pitchFamily="34" charset="0"/>
                <a:ea typeface="Calibri" pitchFamily="34" charset="-122"/>
                <a:cs typeface="Calibri" pitchFamily="34" charset="-120"/>
              </a:rPr>
              <a:t>Ekosistem</a:t>
            </a:r>
            <a:endParaRPr lang="en-US" sz="1150" dirty="0"/>
          </a:p>
        </p:txBody>
      </p:sp>
      <p:sp>
        <p:nvSpPr>
          <p:cNvPr id="29" name="Text 27"/>
          <p:cNvSpPr/>
          <p:nvPr/>
        </p:nvSpPr>
        <p:spPr>
          <a:xfrm>
            <a:off x="9400032" y="2770632"/>
            <a:ext cx="1773936" cy="1737360"/>
          </a:xfrm>
          <a:prstGeom prst="rect">
            <a:avLst/>
          </a:prstGeom>
          <a:noFill/>
          <a:ln/>
        </p:spPr>
        <p:txBody>
          <a:bodyPr wrap="square" lIns="0" tIns="0" rIns="0" bIns="0" rtlCol="0" anchor="t"/>
          <a:lstStyle/>
          <a:p>
            <a:pPr algn="l" indent="0" marL="0">
              <a:lnSpc>
                <a:spcPct val="120000"/>
              </a:lnSpc>
              <a:buNone/>
            </a:pPr>
            <a:r>
              <a:rPr lang="en-US" sz="880" dirty="0">
                <a:solidFill>
                  <a:srgbClr val="8892B0"/>
                </a:solidFill>
                <a:latin typeface="Calibri" pitchFamily="34" charset="0"/>
                <a:ea typeface="Calibri" pitchFamily="34" charset="-122"/>
                <a:cs typeface="Calibri" pitchFamily="34" charset="-120"/>
              </a:rPr>
              <a:t>Platform marketplace teknisi, AI diagnostic kelistrikan, ekspansi 10 kota besar, revenue Rp 3 miliar/bulan.</a:t>
            </a:r>
            <a:endParaRPr lang="en-US" sz="880" dirty="0"/>
          </a:p>
        </p:txBody>
      </p:sp>
      <p:sp>
        <p:nvSpPr>
          <p:cNvPr id="30" name="Text 28"/>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31" name="Text 29"/>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7  </a:t>
            </a:r>
            <a:pPr algn="l" indent="0" marL="0">
              <a:buNone/>
            </a:pPr>
            <a:r>
              <a:rPr lang="en-US" sz="2800" b="1" dirty="0">
                <a:solidFill>
                  <a:srgbClr val="E6F1FF"/>
                </a:solidFill>
                <a:latin typeface="Calibri" pitchFamily="34" charset="0"/>
                <a:ea typeface="Calibri" pitchFamily="34" charset="-122"/>
                <a:cs typeface="Calibri" pitchFamily="34" charset="-120"/>
              </a:rPr>
              <a:t>Strategi Pengembangan</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KPI &amp; Milestone Utama</a:t>
            </a:r>
            <a:endParaRPr lang="en-US" sz="1300" dirty="0"/>
          </a:p>
        </p:txBody>
      </p:sp>
      <p:graphicFrame>
        <p:nvGraphicFramePr>
          <p:cNvPr id="16" name="Table 0"/>
          <p:cNvGraphicFramePr>
            <a:graphicFrameLocks noGrp="1"/>
          </p:cNvGraphicFramePr>
          <p:nvPr>
            <p:extLst>
              <p:ext uri="{D42A27DB-BD31-4B8C-83A1-F6EECF244321}">
                <p14:modId xmlns:p14="http://schemas.microsoft.com/office/powerpoint/2010/main" val="1579011935"/>
              </p:ext>
            </p:extLst>
          </p:nvPr>
        </p:nvGraphicFramePr>
        <p:xfrm>
          <a:off x="548640" y="1508760"/>
          <a:ext cx="11064240" cy="914400"/>
        </p:xfrm>
        <a:graphic>
          <a:graphicData uri="http://schemas.openxmlformats.org/drawingml/2006/table">
            <a:tbl>
              <a:tblPr/>
              <a:tblGrid>
                <a:gridCol w="1554480"/>
                <a:gridCol w="2468880"/>
                <a:gridCol w="1463040"/>
                <a:gridCol w="1463040"/>
                <a:gridCol w="4114800"/>
              </a:tblGrid>
              <a:tr h="621792">
                <a:tc>
                  <a:txBody>
                    <a:bodyPr/>
                    <a:lstStyle/>
                    <a:p>
                      <a:pPr algn="l" indent="0" marL="0">
                        <a:buNone/>
                      </a:pPr>
                      <a:r>
                        <a:rPr lang="en-US" sz="1200" b="1" dirty="0">
                          <a:solidFill>
                            <a:srgbClr val="64FFDA"/>
                          </a:solidFill>
                        </a:rPr>
                        <a:t>Tahun</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algn="l" indent="0" marL="0">
                        <a:buNone/>
                      </a:pPr>
                      <a:r>
                        <a:rPr lang="en-US" sz="1200" b="1" dirty="0">
                          <a:solidFill>
                            <a:srgbClr val="64FFDA"/>
                          </a:solidFill>
                        </a:rPr>
                        <a:t>Target Revenue</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algn="ctr" indent="0" marL="0">
                        <a:buNone/>
                      </a:pPr>
                      <a:r>
                        <a:rPr lang="en-US" sz="1200" b="1" dirty="0">
                          <a:solidFill>
                            <a:srgbClr val="64FFDA"/>
                          </a:solidFill>
                        </a:rPr>
                        <a:t>Jumlah Kota</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algn="ctr" indent="0" marL="0">
                        <a:buNone/>
                      </a:pPr>
                      <a:r>
                        <a:rPr lang="en-US" sz="1200" b="1" dirty="0">
                          <a:solidFill>
                            <a:srgbClr val="64FFDA"/>
                          </a:solidFill>
                        </a:rPr>
                        <a:t>Jumlah Tim</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algn="l" indent="0" marL="0">
                        <a:buNone/>
                      </a:pPr>
                      <a:r>
                        <a:rPr lang="en-US" sz="1200" b="1" dirty="0">
                          <a:solidFill>
                            <a:srgbClr val="64FFDA"/>
                          </a:solidFill>
                        </a:rPr>
                        <a:t>Milestone Kunci</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r>
              <a:tr h="621792">
                <a:tc>
                  <a:txBody>
                    <a:bodyPr/>
                    <a:lstStyle/>
                    <a:p>
                      <a:pPr algn="l" indent="0" marL="0">
                        <a:buNone/>
                      </a:pPr>
                      <a:r>
                        <a:rPr lang="en-US" sz="1200" dirty="0">
                          <a:solidFill>
                            <a:srgbClr val="CCD6F6"/>
                          </a:solidFill>
                        </a:rPr>
                        <a:t>2026</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l" indent="0" marL="0">
                        <a:buNone/>
                      </a:pPr>
                      <a:r>
                        <a:rPr lang="en-US" sz="1200" dirty="0">
                          <a:solidFill>
                            <a:srgbClr val="CCD6F6"/>
                          </a:solidFill>
                        </a:rPr>
                        <a:t>Rp 100–150 jt/bulan</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ctr" indent="0" marL="0">
                        <a:buNone/>
                      </a:pPr>
                      <a:r>
                        <a:rPr lang="en-US" sz="1200" dirty="0">
                          <a:solidFill>
                            <a:srgbClr val="CCD6F6"/>
                          </a:solidFill>
                        </a:rPr>
                        <a:t>1</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ctr" indent="0" marL="0">
                        <a:buNone/>
                      </a:pPr>
                      <a:r>
                        <a:rPr lang="en-US" sz="1200" dirty="0">
                          <a:solidFill>
                            <a:srgbClr val="CCD6F6"/>
                          </a:solidFill>
                        </a:rPr>
                        <a:t>16</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l" indent="0" marL="0">
                        <a:buNone/>
                      </a:pPr>
                      <a:r>
                        <a:rPr lang="en-US" sz="1200" dirty="0">
                          <a:solidFill>
                            <a:srgbClr val="CCD6F6"/>
                          </a:solidFill>
                        </a:rPr>
                        <a:t>Breakeven, komunitas 200 member</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621792">
                <a:tc>
                  <a:txBody>
                    <a:bodyPr/>
                    <a:lstStyle/>
                    <a:p>
                      <a:pPr algn="l" indent="0" marL="0">
                        <a:buNone/>
                      </a:pPr>
                      <a:r>
                        <a:rPr lang="en-US" sz="1200" dirty="0">
                          <a:solidFill>
                            <a:srgbClr val="CCD6F6"/>
                          </a:solidFill>
                        </a:rPr>
                        <a:t>2027</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l" indent="0" marL="0">
                        <a:buNone/>
                      </a:pPr>
                      <a:r>
                        <a:rPr lang="en-US" sz="1200" dirty="0">
                          <a:solidFill>
                            <a:srgbClr val="CCD6F6"/>
                          </a:solidFill>
                        </a:rPr>
                        <a:t>Rp 400 jt/bulan</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ctr" indent="0" marL="0">
                        <a:buNone/>
                      </a:pPr>
                      <a:r>
                        <a:rPr lang="en-US" sz="1200" dirty="0">
                          <a:solidFill>
                            <a:srgbClr val="CCD6F6"/>
                          </a:solidFill>
                        </a:rPr>
                        <a:t>3</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ctr" indent="0" marL="0">
                        <a:buNone/>
                      </a:pPr>
                      <a:r>
                        <a:rPr lang="en-US" sz="1200" dirty="0">
                          <a:solidFill>
                            <a:srgbClr val="CCD6F6"/>
                          </a:solidFill>
                        </a:rPr>
                        <a:t>25</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l" indent="0" marL="0">
                        <a:buNone/>
                      </a:pPr>
                      <a:r>
                        <a:rPr lang="en-US" sz="1200" dirty="0">
                          <a:solidFill>
                            <a:srgbClr val="CCD6F6"/>
                          </a:solidFill>
                        </a:rPr>
                        <a:t>VoltCrew Academy, ekspansi kota</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621792">
                <a:tc>
                  <a:txBody>
                    <a:bodyPr/>
                    <a:lstStyle/>
                    <a:p>
                      <a:pPr algn="l" indent="0" marL="0">
                        <a:buNone/>
                      </a:pPr>
                      <a:r>
                        <a:rPr lang="en-US" sz="1200" dirty="0">
                          <a:solidFill>
                            <a:srgbClr val="CCD6F6"/>
                          </a:solidFill>
                        </a:rPr>
                        <a:t>2028</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l" indent="0" marL="0">
                        <a:buNone/>
                      </a:pPr>
                      <a:r>
                        <a:rPr lang="en-US" sz="1200" dirty="0">
                          <a:solidFill>
                            <a:srgbClr val="CCD6F6"/>
                          </a:solidFill>
                        </a:rPr>
                        <a:t>Rp 1 M/bulan</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ctr" indent="0" marL="0">
                        <a:buNone/>
                      </a:pPr>
                      <a:r>
                        <a:rPr lang="en-US" sz="1200" dirty="0">
                          <a:solidFill>
                            <a:srgbClr val="CCD6F6"/>
                          </a:solidFill>
                        </a:rPr>
                        <a:t>5</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ctr" indent="0" marL="0">
                        <a:buNone/>
                      </a:pPr>
                      <a:r>
                        <a:rPr lang="en-US" sz="1200" dirty="0">
                          <a:solidFill>
                            <a:srgbClr val="CCD6F6"/>
                          </a:solidFill>
                        </a:rPr>
                        <a:t>55</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l" indent="0" marL="0">
                        <a:buNone/>
                      </a:pPr>
                      <a:r>
                        <a:rPr lang="en-US" sz="1200" dirty="0">
                          <a:solidFill>
                            <a:srgbClr val="CCD6F6"/>
                          </a:solidFill>
                        </a:rPr>
                        <a:t>Produk proprietary, franchise</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621792">
                <a:tc>
                  <a:txBody>
                    <a:bodyPr/>
                    <a:lstStyle/>
                    <a:p>
                      <a:pPr algn="l" indent="0" marL="0">
                        <a:buNone/>
                      </a:pPr>
                      <a:r>
                        <a:rPr lang="en-US" sz="1200" dirty="0">
                          <a:solidFill>
                            <a:srgbClr val="CCD6F6"/>
                          </a:solidFill>
                        </a:rPr>
                        <a:t>2029–2030</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l" indent="0" marL="0">
                        <a:buNone/>
                      </a:pPr>
                      <a:r>
                        <a:rPr lang="en-US" sz="1200" dirty="0">
                          <a:solidFill>
                            <a:srgbClr val="CCD6F6"/>
                          </a:solidFill>
                        </a:rPr>
                        <a:t>Rp 3 M/bulan</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ctr" indent="0" marL="0">
                        <a:buNone/>
                      </a:pPr>
                      <a:r>
                        <a:rPr lang="en-US" sz="1200" dirty="0">
                          <a:solidFill>
                            <a:srgbClr val="CCD6F6"/>
                          </a:solidFill>
                        </a:rPr>
                        <a:t>10</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ctr" indent="0" marL="0">
                        <a:buNone/>
                      </a:pPr>
                      <a:r>
                        <a:rPr lang="en-US" sz="1200" dirty="0">
                          <a:solidFill>
                            <a:srgbClr val="CCD6F6"/>
                          </a:solidFill>
                        </a:rPr>
                        <a:t>100+</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algn="l" indent="0" marL="0">
                        <a:buNone/>
                      </a:pPr>
                      <a:r>
                        <a:rPr lang="en-US" sz="1200" dirty="0">
                          <a:solidFill>
                            <a:srgbClr val="CCD6F6"/>
                          </a:solidFill>
                        </a:rPr>
                        <a:t>Platform marketplace nasional</a:t>
                      </a:r>
                      <a:endParaRPr lang="en-US" sz="1200" dirty="0"/>
                    </a:p>
                  </a:txBody>
                  <a:tcPr marL="101600" marR="101600" marT="101600" marB="1016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bl>
          </a:graphicData>
        </a:graphic>
      </p:graphicFrame>
      <p:sp>
        <p:nvSpPr>
          <p:cNvPr id="5" name="Shape 2"/>
          <p:cNvSpPr/>
          <p:nvPr/>
        </p:nvSpPr>
        <p:spPr>
          <a:xfrm>
            <a:off x="548640" y="4892040"/>
            <a:ext cx="2606040" cy="1005840"/>
          </a:xfrm>
          <a:prstGeom prst="roundRect">
            <a:avLst>
              <a:gd name="adj" fmla="val 8182"/>
            </a:avLst>
          </a:prstGeom>
          <a:solidFill>
            <a:srgbClr val="112240"/>
          </a:solidFill>
          <a:ln w="12700">
            <a:solidFill>
              <a:srgbClr val="1D3A63"/>
            </a:solidFill>
            <a:prstDash val="solid"/>
          </a:ln>
        </p:spPr>
      </p:sp>
      <p:sp>
        <p:nvSpPr>
          <p:cNvPr id="6" name="Text 3"/>
          <p:cNvSpPr/>
          <p:nvPr/>
        </p:nvSpPr>
        <p:spPr>
          <a:xfrm>
            <a:off x="640080" y="5073091"/>
            <a:ext cx="2423160" cy="502920"/>
          </a:xfrm>
          <a:prstGeom prst="rect">
            <a:avLst/>
          </a:prstGeom>
          <a:noFill/>
          <a:ln/>
        </p:spPr>
        <p:txBody>
          <a:bodyPr wrap="square" lIns="0" tIns="0" rIns="0" bIns="0" rtlCol="0" anchor="ctr">
            <a:normAutofit/>
          </a:bodyPr>
          <a:lstStyle/>
          <a:p>
            <a:pPr algn="ctr" indent="0" marL="0">
              <a:buNone/>
            </a:pPr>
            <a:r>
              <a:rPr lang="en-US" sz="2600" b="1" dirty="0">
                <a:solidFill>
                  <a:srgbClr val="64FFDA"/>
                </a:solidFill>
                <a:latin typeface="Calibri" pitchFamily="34" charset="0"/>
                <a:ea typeface="Calibri" pitchFamily="34" charset="-122"/>
                <a:cs typeface="Calibri" pitchFamily="34" charset="-120"/>
              </a:rPr>
              <a:t>10</a:t>
            </a:r>
            <a:endParaRPr lang="en-US" sz="2600" dirty="0"/>
          </a:p>
        </p:txBody>
      </p:sp>
      <p:sp>
        <p:nvSpPr>
          <p:cNvPr id="7" name="Text 4"/>
          <p:cNvSpPr/>
          <p:nvPr/>
        </p:nvSpPr>
        <p:spPr>
          <a:xfrm>
            <a:off x="640080" y="5555894"/>
            <a:ext cx="2423160" cy="301752"/>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Kota (Tahun 2029–30)</a:t>
            </a:r>
            <a:endParaRPr lang="en-US" sz="1050" dirty="0"/>
          </a:p>
        </p:txBody>
      </p:sp>
      <p:sp>
        <p:nvSpPr>
          <p:cNvPr id="8" name="Shape 5"/>
          <p:cNvSpPr/>
          <p:nvPr/>
        </p:nvSpPr>
        <p:spPr>
          <a:xfrm>
            <a:off x="3337560" y="4892040"/>
            <a:ext cx="2606040" cy="1005840"/>
          </a:xfrm>
          <a:prstGeom prst="roundRect">
            <a:avLst>
              <a:gd name="adj" fmla="val 8182"/>
            </a:avLst>
          </a:prstGeom>
          <a:solidFill>
            <a:srgbClr val="112240"/>
          </a:solidFill>
          <a:ln w="12700">
            <a:solidFill>
              <a:srgbClr val="1D3A63"/>
            </a:solidFill>
            <a:prstDash val="solid"/>
          </a:ln>
        </p:spPr>
      </p:sp>
      <p:sp>
        <p:nvSpPr>
          <p:cNvPr id="9" name="Text 6"/>
          <p:cNvSpPr/>
          <p:nvPr/>
        </p:nvSpPr>
        <p:spPr>
          <a:xfrm>
            <a:off x="3429000" y="5073091"/>
            <a:ext cx="2423160" cy="502920"/>
          </a:xfrm>
          <a:prstGeom prst="rect">
            <a:avLst/>
          </a:prstGeom>
          <a:noFill/>
          <a:ln/>
        </p:spPr>
        <p:txBody>
          <a:bodyPr wrap="square" lIns="0" tIns="0" rIns="0" bIns="0" rtlCol="0" anchor="ctr">
            <a:normAutofit/>
          </a:bodyPr>
          <a:lstStyle/>
          <a:p>
            <a:pPr algn="ctr" indent="0" marL="0">
              <a:buNone/>
            </a:pPr>
            <a:r>
              <a:rPr lang="en-US" sz="2600" b="1" dirty="0">
                <a:solidFill>
                  <a:srgbClr val="64FFDA"/>
                </a:solidFill>
                <a:latin typeface="Calibri" pitchFamily="34" charset="0"/>
                <a:ea typeface="Calibri" pitchFamily="34" charset="-122"/>
                <a:cs typeface="Calibri" pitchFamily="34" charset="-120"/>
              </a:rPr>
              <a:t>100+</a:t>
            </a:r>
            <a:endParaRPr lang="en-US" sz="2600" dirty="0"/>
          </a:p>
        </p:txBody>
      </p:sp>
      <p:sp>
        <p:nvSpPr>
          <p:cNvPr id="10" name="Text 7"/>
          <p:cNvSpPr/>
          <p:nvPr/>
        </p:nvSpPr>
        <p:spPr>
          <a:xfrm>
            <a:off x="3429000" y="5555894"/>
            <a:ext cx="2423160" cy="301752"/>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Anggota Tim</a:t>
            </a:r>
            <a:endParaRPr lang="en-US" sz="1050" dirty="0"/>
          </a:p>
        </p:txBody>
      </p:sp>
      <p:sp>
        <p:nvSpPr>
          <p:cNvPr id="11" name="Shape 8"/>
          <p:cNvSpPr/>
          <p:nvPr/>
        </p:nvSpPr>
        <p:spPr>
          <a:xfrm>
            <a:off x="6126480" y="4892040"/>
            <a:ext cx="2606040" cy="1005840"/>
          </a:xfrm>
          <a:prstGeom prst="roundRect">
            <a:avLst>
              <a:gd name="adj" fmla="val 8182"/>
            </a:avLst>
          </a:prstGeom>
          <a:solidFill>
            <a:srgbClr val="112240"/>
          </a:solidFill>
          <a:ln w="12700">
            <a:solidFill>
              <a:srgbClr val="1D3A63"/>
            </a:solidFill>
            <a:prstDash val="solid"/>
          </a:ln>
        </p:spPr>
      </p:sp>
      <p:sp>
        <p:nvSpPr>
          <p:cNvPr id="12" name="Text 9"/>
          <p:cNvSpPr/>
          <p:nvPr/>
        </p:nvSpPr>
        <p:spPr>
          <a:xfrm>
            <a:off x="6217920" y="5073091"/>
            <a:ext cx="2423160" cy="502920"/>
          </a:xfrm>
          <a:prstGeom prst="rect">
            <a:avLst/>
          </a:prstGeom>
          <a:noFill/>
          <a:ln/>
        </p:spPr>
        <p:txBody>
          <a:bodyPr wrap="square" lIns="0" tIns="0" rIns="0" bIns="0" rtlCol="0" anchor="ctr">
            <a:normAutofit/>
          </a:bodyPr>
          <a:lstStyle/>
          <a:p>
            <a:pPr algn="ctr" indent="0" marL="0">
              <a:buNone/>
            </a:pPr>
            <a:r>
              <a:rPr lang="en-US" sz="2600" b="1" dirty="0">
                <a:solidFill>
                  <a:srgbClr val="64FFDA"/>
                </a:solidFill>
                <a:latin typeface="Calibri" pitchFamily="34" charset="0"/>
                <a:ea typeface="Calibri" pitchFamily="34" charset="-122"/>
                <a:cs typeface="Calibri" pitchFamily="34" charset="-120"/>
              </a:rPr>
              <a:t>Rp 3 M</a:t>
            </a:r>
            <a:endParaRPr lang="en-US" sz="2600" dirty="0"/>
          </a:p>
        </p:txBody>
      </p:sp>
      <p:sp>
        <p:nvSpPr>
          <p:cNvPr id="13" name="Text 10"/>
          <p:cNvSpPr/>
          <p:nvPr/>
        </p:nvSpPr>
        <p:spPr>
          <a:xfrm>
            <a:off x="6217920" y="5555894"/>
            <a:ext cx="2423160" cy="301752"/>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Revenue/Bulan Target</a:t>
            </a:r>
            <a:endParaRPr lang="en-US" sz="1050" dirty="0"/>
          </a:p>
        </p:txBody>
      </p:sp>
      <p:sp>
        <p:nvSpPr>
          <p:cNvPr id="14" name="Shape 11"/>
          <p:cNvSpPr/>
          <p:nvPr/>
        </p:nvSpPr>
        <p:spPr>
          <a:xfrm>
            <a:off x="8915400" y="4892040"/>
            <a:ext cx="2697480" cy="1005840"/>
          </a:xfrm>
          <a:prstGeom prst="roundRect">
            <a:avLst>
              <a:gd name="adj" fmla="val 8182"/>
            </a:avLst>
          </a:prstGeom>
          <a:solidFill>
            <a:srgbClr val="112240"/>
          </a:solidFill>
          <a:ln w="12700">
            <a:solidFill>
              <a:srgbClr val="1D3A63"/>
            </a:solidFill>
            <a:prstDash val="solid"/>
          </a:ln>
        </p:spPr>
      </p:sp>
      <p:sp>
        <p:nvSpPr>
          <p:cNvPr id="15" name="Text 12"/>
          <p:cNvSpPr/>
          <p:nvPr/>
        </p:nvSpPr>
        <p:spPr>
          <a:xfrm>
            <a:off x="9006840" y="5073091"/>
            <a:ext cx="2514600" cy="502920"/>
          </a:xfrm>
          <a:prstGeom prst="rect">
            <a:avLst/>
          </a:prstGeom>
          <a:noFill/>
          <a:ln/>
        </p:spPr>
        <p:txBody>
          <a:bodyPr wrap="square" lIns="0" tIns="0" rIns="0" bIns="0" rtlCol="0" anchor="ctr">
            <a:normAutofit/>
          </a:bodyPr>
          <a:lstStyle/>
          <a:p>
            <a:pPr algn="ctr" indent="0" marL="0">
              <a:buNone/>
            </a:pPr>
            <a:r>
              <a:rPr lang="en-US" sz="2600" b="1" dirty="0">
                <a:solidFill>
                  <a:srgbClr val="64FFDA"/>
                </a:solidFill>
                <a:latin typeface="Calibri" pitchFamily="34" charset="0"/>
                <a:ea typeface="Calibri" pitchFamily="34" charset="-122"/>
                <a:cs typeface="Calibri" pitchFamily="34" charset="-120"/>
              </a:rPr>
              <a:t>5 Thn</a:t>
            </a:r>
            <a:endParaRPr lang="en-US" sz="2600" dirty="0"/>
          </a:p>
        </p:txBody>
      </p:sp>
      <p:sp>
        <p:nvSpPr>
          <p:cNvPr id="16" name="Text 13"/>
          <p:cNvSpPr/>
          <p:nvPr/>
        </p:nvSpPr>
        <p:spPr>
          <a:xfrm>
            <a:off x="9006840" y="5555894"/>
            <a:ext cx="2514600" cy="301752"/>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Horizon Strategis</a:t>
            </a:r>
            <a:endParaRPr lang="en-US" sz="1050" dirty="0"/>
          </a:p>
        </p:txBody>
      </p:sp>
      <p:sp>
        <p:nvSpPr>
          <p:cNvPr id="17" name="Text 14"/>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8" name="Text 15"/>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8  </a:t>
            </a:r>
            <a:pPr algn="l" indent="0" marL="0">
              <a:buNone/>
            </a:pPr>
            <a:r>
              <a:rPr lang="en-US" sz="2800" b="1" dirty="0">
                <a:solidFill>
                  <a:srgbClr val="E6F1FF"/>
                </a:solidFill>
                <a:latin typeface="Calibri" pitchFamily="34" charset="0"/>
                <a:ea typeface="Calibri" pitchFamily="34" charset="-122"/>
                <a:cs typeface="Calibri" pitchFamily="34" charset="-120"/>
              </a:rPr>
              <a:t>Portofolio Produk</a:t>
            </a:r>
            <a:endParaRPr lang="en-US" sz="2800" dirty="0"/>
          </a:p>
        </p:txBody>
      </p:sp>
      <p:sp>
        <p:nvSpPr>
          <p:cNvPr id="3" name="Text 1"/>
          <p:cNvSpPr/>
          <p:nvPr/>
        </p:nvSpPr>
        <p:spPr>
          <a:xfrm>
            <a:off x="548640" y="1371600"/>
            <a:ext cx="11064240" cy="292608"/>
          </a:xfrm>
          <a:prstGeom prst="rect">
            <a:avLst/>
          </a:prstGeom>
          <a:noFill/>
          <a:ln/>
        </p:spPr>
        <p:txBody>
          <a:bodyPr wrap="square" lIns="0" tIns="0" rIns="0" bIns="0" rtlCol="0" anchor="ctr"/>
          <a:lstStyle/>
          <a:p>
            <a:pPr indent="0" marL="0">
              <a:buNone/>
            </a:pPr>
            <a:r>
              <a:rPr lang="en-US" sz="1350" b="1" dirty="0">
                <a:solidFill>
                  <a:srgbClr val="64FFDA"/>
                </a:solidFill>
                <a:latin typeface="Calibri" pitchFamily="34" charset="0"/>
                <a:ea typeface="Calibri" pitchFamily="34" charset="-122"/>
                <a:cs typeface="Calibri" pitchFamily="34" charset="-120"/>
              </a:rPr>
              <a:t>Produk &amp; Layanan Saat Ini</a:t>
            </a:r>
            <a:endParaRPr lang="en-US" sz="1350" dirty="0"/>
          </a:p>
        </p:txBody>
      </p:sp>
      <p:sp>
        <p:nvSpPr>
          <p:cNvPr id="4" name="Shape 2"/>
          <p:cNvSpPr/>
          <p:nvPr/>
        </p:nvSpPr>
        <p:spPr>
          <a:xfrm>
            <a:off x="548640" y="1737360"/>
            <a:ext cx="2594610" cy="1600200"/>
          </a:xfrm>
          <a:prstGeom prst="roundRect">
            <a:avLst>
              <a:gd name="adj" fmla="val 4571"/>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5" name="Image 0" descr="/home/claude/voltcrew-ppt/assets/bolt_teal.png">    </p:cNvPr>
          <p:cNvPicPr>
            <a:picLocks noChangeAspect="1"/>
          </p:cNvPicPr>
          <p:nvPr/>
        </p:nvPicPr>
        <p:blipFill>
          <a:blip r:embed="rId1"/>
          <a:stretch>
            <a:fillRect/>
          </a:stretch>
        </p:blipFill>
        <p:spPr>
          <a:xfrm>
            <a:off x="1663065" y="1901952"/>
            <a:ext cx="365760" cy="365760"/>
          </a:xfrm>
          <a:prstGeom prst="rect">
            <a:avLst/>
          </a:prstGeom>
        </p:spPr>
      </p:pic>
      <p:sp>
        <p:nvSpPr>
          <p:cNvPr id="6" name="Text 3"/>
          <p:cNvSpPr/>
          <p:nvPr/>
        </p:nvSpPr>
        <p:spPr>
          <a:xfrm>
            <a:off x="685800" y="2359152"/>
            <a:ext cx="2320290" cy="320040"/>
          </a:xfrm>
          <a:prstGeom prst="rect">
            <a:avLst/>
          </a:prstGeom>
          <a:noFill/>
          <a:ln/>
        </p:spPr>
        <p:txBody>
          <a:bodyPr wrap="square" lIns="0" tIns="0" rIns="0" bIns="0" rtlCol="0" anchor="ctr"/>
          <a:lstStyle/>
          <a:p>
            <a:pPr algn="ctr" indent="0" marL="0">
              <a:buNone/>
            </a:pPr>
            <a:r>
              <a:rPr lang="en-US" sz="1100" b="1" dirty="0">
                <a:solidFill>
                  <a:srgbClr val="E6F1FF"/>
                </a:solidFill>
                <a:latin typeface="Calibri" pitchFamily="34" charset="0"/>
                <a:ea typeface="Calibri" pitchFamily="34" charset="-122"/>
                <a:cs typeface="Calibri" pitchFamily="34" charset="-120"/>
              </a:rPr>
              <a:t>Instalasi &amp; Perbaikan</a:t>
            </a:r>
            <a:endParaRPr lang="en-US" sz="1100" dirty="0"/>
          </a:p>
        </p:txBody>
      </p:sp>
      <p:sp>
        <p:nvSpPr>
          <p:cNvPr id="7" name="Text 4"/>
          <p:cNvSpPr/>
          <p:nvPr/>
        </p:nvSpPr>
        <p:spPr>
          <a:xfrm>
            <a:off x="685800" y="2706624"/>
            <a:ext cx="2320290" cy="521208"/>
          </a:xfrm>
          <a:prstGeom prst="rect">
            <a:avLst/>
          </a:prstGeom>
          <a:noFill/>
          <a:ln/>
        </p:spPr>
        <p:txBody>
          <a:bodyPr wrap="square" lIns="0" tIns="0" rIns="0" bIns="0" rtlCol="0" anchor="t"/>
          <a:lstStyle/>
          <a:p>
            <a:pPr algn="ctr" indent="0" marL="0">
              <a:lnSpc>
                <a:spcPct val="115000"/>
              </a:lnSpc>
              <a:buNone/>
            </a:pPr>
            <a:r>
              <a:rPr lang="en-US" sz="900" dirty="0">
                <a:solidFill>
                  <a:srgbClr val="8892B0"/>
                </a:solidFill>
                <a:latin typeface="Calibri" pitchFamily="34" charset="0"/>
                <a:ea typeface="Calibri" pitchFamily="34" charset="-122"/>
                <a:cs typeface="Calibri" pitchFamily="34" charset="-120"/>
              </a:rPr>
              <a:t>Jasa kelistrikan rumah &amp; komersial</a:t>
            </a:r>
            <a:endParaRPr lang="en-US" sz="900" dirty="0"/>
          </a:p>
        </p:txBody>
      </p:sp>
      <p:sp>
        <p:nvSpPr>
          <p:cNvPr id="8" name="Shape 5"/>
          <p:cNvSpPr/>
          <p:nvPr/>
        </p:nvSpPr>
        <p:spPr>
          <a:xfrm>
            <a:off x="3371850" y="1737360"/>
            <a:ext cx="2594610" cy="1600200"/>
          </a:xfrm>
          <a:prstGeom prst="roundRect">
            <a:avLst>
              <a:gd name="adj" fmla="val 4571"/>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9" name="Image 1" descr="/home/claude/voltcrew-ppt/assets/home_teal.png">    </p:cNvPr>
          <p:cNvPicPr>
            <a:picLocks noChangeAspect="1"/>
          </p:cNvPicPr>
          <p:nvPr/>
        </p:nvPicPr>
        <p:blipFill>
          <a:blip r:embed="rId2"/>
          <a:stretch>
            <a:fillRect/>
          </a:stretch>
        </p:blipFill>
        <p:spPr>
          <a:xfrm>
            <a:off x="4486275" y="1901952"/>
            <a:ext cx="365760" cy="365760"/>
          </a:xfrm>
          <a:prstGeom prst="rect">
            <a:avLst/>
          </a:prstGeom>
        </p:spPr>
      </p:pic>
      <p:sp>
        <p:nvSpPr>
          <p:cNvPr id="10" name="Text 6"/>
          <p:cNvSpPr/>
          <p:nvPr/>
        </p:nvSpPr>
        <p:spPr>
          <a:xfrm>
            <a:off x="3509010" y="2359152"/>
            <a:ext cx="2320290" cy="320040"/>
          </a:xfrm>
          <a:prstGeom prst="rect">
            <a:avLst/>
          </a:prstGeom>
          <a:noFill/>
          <a:ln/>
        </p:spPr>
        <p:txBody>
          <a:bodyPr wrap="square" lIns="0" tIns="0" rIns="0" bIns="0" rtlCol="0" anchor="ctr"/>
          <a:lstStyle/>
          <a:p>
            <a:pPr algn="ctr" indent="0" marL="0">
              <a:buNone/>
            </a:pPr>
            <a:r>
              <a:rPr lang="en-US" sz="1100" b="1" dirty="0">
                <a:solidFill>
                  <a:srgbClr val="E6F1FF"/>
                </a:solidFill>
                <a:latin typeface="Calibri" pitchFamily="34" charset="0"/>
                <a:ea typeface="Calibri" pitchFamily="34" charset="-122"/>
                <a:cs typeface="Calibri" pitchFamily="34" charset="-120"/>
              </a:rPr>
              <a:t>Smart Home &amp; IoT</a:t>
            </a:r>
            <a:endParaRPr lang="en-US" sz="1100" dirty="0"/>
          </a:p>
        </p:txBody>
      </p:sp>
      <p:sp>
        <p:nvSpPr>
          <p:cNvPr id="11" name="Text 7"/>
          <p:cNvSpPr/>
          <p:nvPr/>
        </p:nvSpPr>
        <p:spPr>
          <a:xfrm>
            <a:off x="3509010" y="2706624"/>
            <a:ext cx="2320290" cy="521208"/>
          </a:xfrm>
          <a:prstGeom prst="rect">
            <a:avLst/>
          </a:prstGeom>
          <a:noFill/>
          <a:ln/>
        </p:spPr>
        <p:txBody>
          <a:bodyPr wrap="square" lIns="0" tIns="0" rIns="0" bIns="0" rtlCol="0" anchor="t"/>
          <a:lstStyle/>
          <a:p>
            <a:pPr algn="ctr" indent="0" marL="0">
              <a:lnSpc>
                <a:spcPct val="115000"/>
              </a:lnSpc>
              <a:buNone/>
            </a:pPr>
            <a:r>
              <a:rPr lang="en-US" sz="900" dirty="0">
                <a:solidFill>
                  <a:srgbClr val="8892B0"/>
                </a:solidFill>
                <a:latin typeface="Calibri" pitchFamily="34" charset="0"/>
                <a:ea typeface="Calibri" pitchFamily="34" charset="-122"/>
                <a:cs typeface="Calibri" pitchFamily="34" charset="-120"/>
              </a:rPr>
              <a:t>Starter kit hingga sistem custom</a:t>
            </a:r>
            <a:endParaRPr lang="en-US" sz="900" dirty="0"/>
          </a:p>
        </p:txBody>
      </p:sp>
      <p:sp>
        <p:nvSpPr>
          <p:cNvPr id="12" name="Shape 8"/>
          <p:cNvSpPr/>
          <p:nvPr/>
        </p:nvSpPr>
        <p:spPr>
          <a:xfrm>
            <a:off x="6195060" y="1737360"/>
            <a:ext cx="2594610" cy="1600200"/>
          </a:xfrm>
          <a:prstGeom prst="roundRect">
            <a:avLst>
              <a:gd name="adj" fmla="val 4571"/>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13" name="Image 2" descr="/home/claude/voltcrew-ppt/assets/wrench_teal.png">    </p:cNvPr>
          <p:cNvPicPr>
            <a:picLocks noChangeAspect="1"/>
          </p:cNvPicPr>
          <p:nvPr/>
        </p:nvPicPr>
        <p:blipFill>
          <a:blip r:embed="rId3"/>
          <a:stretch>
            <a:fillRect/>
          </a:stretch>
        </p:blipFill>
        <p:spPr>
          <a:xfrm>
            <a:off x="7309485" y="1901952"/>
            <a:ext cx="365760" cy="365760"/>
          </a:xfrm>
          <a:prstGeom prst="rect">
            <a:avLst/>
          </a:prstGeom>
        </p:spPr>
      </p:pic>
      <p:sp>
        <p:nvSpPr>
          <p:cNvPr id="14" name="Text 9"/>
          <p:cNvSpPr/>
          <p:nvPr/>
        </p:nvSpPr>
        <p:spPr>
          <a:xfrm>
            <a:off x="6332220" y="2359152"/>
            <a:ext cx="2320290" cy="320040"/>
          </a:xfrm>
          <a:prstGeom prst="rect">
            <a:avLst/>
          </a:prstGeom>
          <a:noFill/>
          <a:ln/>
        </p:spPr>
        <p:txBody>
          <a:bodyPr wrap="square" lIns="0" tIns="0" rIns="0" bIns="0" rtlCol="0" anchor="ctr"/>
          <a:lstStyle/>
          <a:p>
            <a:pPr algn="ctr" indent="0" marL="0">
              <a:buNone/>
            </a:pPr>
            <a:r>
              <a:rPr lang="en-US" sz="1100" b="1" dirty="0">
                <a:solidFill>
                  <a:srgbClr val="E6F1FF"/>
                </a:solidFill>
                <a:latin typeface="Calibri" pitchFamily="34" charset="0"/>
                <a:ea typeface="Calibri" pitchFamily="34" charset="-122"/>
                <a:cs typeface="Calibri" pitchFamily="34" charset="-120"/>
              </a:rPr>
              <a:t>Workshop Elektronika</a:t>
            </a:r>
            <a:endParaRPr lang="en-US" sz="1100" dirty="0"/>
          </a:p>
        </p:txBody>
      </p:sp>
      <p:sp>
        <p:nvSpPr>
          <p:cNvPr id="15" name="Text 10"/>
          <p:cNvSpPr/>
          <p:nvPr/>
        </p:nvSpPr>
        <p:spPr>
          <a:xfrm>
            <a:off x="6332220" y="2706624"/>
            <a:ext cx="2320290" cy="521208"/>
          </a:xfrm>
          <a:prstGeom prst="rect">
            <a:avLst/>
          </a:prstGeom>
          <a:noFill/>
          <a:ln/>
        </p:spPr>
        <p:txBody>
          <a:bodyPr wrap="square" lIns="0" tIns="0" rIns="0" bIns="0" rtlCol="0" anchor="t"/>
          <a:lstStyle/>
          <a:p>
            <a:pPr algn="ctr" indent="0" marL="0">
              <a:lnSpc>
                <a:spcPct val="115000"/>
              </a:lnSpc>
              <a:buNone/>
            </a:pPr>
            <a:r>
              <a:rPr lang="en-US" sz="900" dirty="0">
                <a:solidFill>
                  <a:srgbClr val="8892B0"/>
                </a:solidFill>
                <a:latin typeface="Calibri" pitchFamily="34" charset="0"/>
                <a:ea typeface="Calibri" pitchFamily="34" charset="-122"/>
                <a:cs typeface="Calibri" pitchFamily="34" charset="-120"/>
              </a:rPr>
              <a:t>Arduino, robotika, PCB design</a:t>
            </a:r>
            <a:endParaRPr lang="en-US" sz="900" dirty="0"/>
          </a:p>
        </p:txBody>
      </p:sp>
      <p:sp>
        <p:nvSpPr>
          <p:cNvPr id="16" name="Shape 11"/>
          <p:cNvSpPr/>
          <p:nvPr/>
        </p:nvSpPr>
        <p:spPr>
          <a:xfrm>
            <a:off x="9018270" y="1737360"/>
            <a:ext cx="2594610" cy="1600200"/>
          </a:xfrm>
          <a:prstGeom prst="roundRect">
            <a:avLst>
              <a:gd name="adj" fmla="val 4571"/>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17" name="Image 3" descr="/home/claude/voltcrew-ppt/assets/lightbulb_teal.png">    </p:cNvPr>
          <p:cNvPicPr>
            <a:picLocks noChangeAspect="1"/>
          </p:cNvPicPr>
          <p:nvPr/>
        </p:nvPicPr>
        <p:blipFill>
          <a:blip r:embed="rId4"/>
          <a:stretch>
            <a:fillRect/>
          </a:stretch>
        </p:blipFill>
        <p:spPr>
          <a:xfrm>
            <a:off x="10132695" y="1901952"/>
            <a:ext cx="365760" cy="365760"/>
          </a:xfrm>
          <a:prstGeom prst="rect">
            <a:avLst/>
          </a:prstGeom>
        </p:spPr>
      </p:pic>
      <p:sp>
        <p:nvSpPr>
          <p:cNvPr id="18" name="Text 12"/>
          <p:cNvSpPr/>
          <p:nvPr/>
        </p:nvSpPr>
        <p:spPr>
          <a:xfrm>
            <a:off x="9155430" y="2359152"/>
            <a:ext cx="2320290" cy="320040"/>
          </a:xfrm>
          <a:prstGeom prst="rect">
            <a:avLst/>
          </a:prstGeom>
          <a:noFill/>
          <a:ln/>
        </p:spPr>
        <p:txBody>
          <a:bodyPr wrap="square" lIns="0" tIns="0" rIns="0" bIns="0" rtlCol="0" anchor="ctr"/>
          <a:lstStyle/>
          <a:p>
            <a:pPr algn="ctr" indent="0" marL="0">
              <a:buNone/>
            </a:pPr>
            <a:r>
              <a:rPr lang="en-US" sz="1100" b="1" dirty="0">
                <a:solidFill>
                  <a:srgbClr val="E6F1FF"/>
                </a:solidFill>
                <a:latin typeface="Calibri" pitchFamily="34" charset="0"/>
                <a:ea typeface="Calibri" pitchFamily="34" charset="-122"/>
                <a:cs typeface="Calibri" pitchFamily="34" charset="-120"/>
              </a:rPr>
              <a:t>Konsultasi Project</a:t>
            </a:r>
            <a:endParaRPr lang="en-US" sz="1100" dirty="0"/>
          </a:p>
        </p:txBody>
      </p:sp>
      <p:sp>
        <p:nvSpPr>
          <p:cNvPr id="19" name="Text 13"/>
          <p:cNvSpPr/>
          <p:nvPr/>
        </p:nvSpPr>
        <p:spPr>
          <a:xfrm>
            <a:off x="9155430" y="2706624"/>
            <a:ext cx="2320290" cy="521208"/>
          </a:xfrm>
          <a:prstGeom prst="rect">
            <a:avLst/>
          </a:prstGeom>
          <a:noFill/>
          <a:ln/>
        </p:spPr>
        <p:txBody>
          <a:bodyPr wrap="square" lIns="0" tIns="0" rIns="0" bIns="0" rtlCol="0" anchor="t"/>
          <a:lstStyle/>
          <a:p>
            <a:pPr algn="ctr" indent="0" marL="0">
              <a:lnSpc>
                <a:spcPct val="115000"/>
              </a:lnSpc>
              <a:buNone/>
            </a:pPr>
            <a:r>
              <a:rPr lang="en-US" sz="900" dirty="0">
                <a:solidFill>
                  <a:srgbClr val="8892B0"/>
                </a:solidFill>
                <a:latin typeface="Calibri" pitchFamily="34" charset="0"/>
                <a:ea typeface="Calibri" pitchFamily="34" charset="-122"/>
                <a:cs typeface="Calibri" pitchFamily="34" charset="-120"/>
              </a:rPr>
              <a:t>Bimbingan tugas akhir &amp; lomba</a:t>
            </a:r>
            <a:endParaRPr lang="en-US" sz="900" dirty="0"/>
          </a:p>
        </p:txBody>
      </p:sp>
      <p:sp>
        <p:nvSpPr>
          <p:cNvPr id="20" name="Text 14"/>
          <p:cNvSpPr/>
          <p:nvPr/>
        </p:nvSpPr>
        <p:spPr>
          <a:xfrm>
            <a:off x="548640" y="3611880"/>
            <a:ext cx="11064240" cy="292608"/>
          </a:xfrm>
          <a:prstGeom prst="rect">
            <a:avLst/>
          </a:prstGeom>
          <a:noFill/>
          <a:ln/>
        </p:spPr>
        <p:txBody>
          <a:bodyPr wrap="square" lIns="0" tIns="0" rIns="0" bIns="0" rtlCol="0" anchor="ctr"/>
          <a:lstStyle/>
          <a:p>
            <a:pPr indent="0" marL="0">
              <a:buNone/>
            </a:pPr>
            <a:r>
              <a:rPr lang="en-US" sz="1350" b="1" dirty="0">
                <a:solidFill>
                  <a:srgbClr val="64FFDA"/>
                </a:solidFill>
                <a:latin typeface="Calibri" pitchFamily="34" charset="0"/>
                <a:ea typeface="Calibri" pitchFamily="34" charset="-122"/>
                <a:cs typeface="Calibri" pitchFamily="34" charset="-120"/>
              </a:rPr>
              <a:t>Pipeline Produk (2027–2029)</a:t>
            </a:r>
            <a:endParaRPr lang="en-US" sz="1350" dirty="0"/>
          </a:p>
        </p:txBody>
      </p:sp>
      <p:sp>
        <p:nvSpPr>
          <p:cNvPr id="21" name="Shape 15"/>
          <p:cNvSpPr/>
          <p:nvPr/>
        </p:nvSpPr>
        <p:spPr>
          <a:xfrm>
            <a:off x="548640" y="3977640"/>
            <a:ext cx="3474720" cy="2148840"/>
          </a:xfrm>
          <a:prstGeom prst="roundRect">
            <a:avLst>
              <a:gd name="adj" fmla="val 3404"/>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22" name="Image 4" descr="/home/claude/voltcrew-ppt/assets/mobile_teal.png">    </p:cNvPr>
          <p:cNvPicPr>
            <a:picLocks noChangeAspect="1"/>
          </p:cNvPicPr>
          <p:nvPr/>
        </p:nvPicPr>
        <p:blipFill>
          <a:blip r:embed="rId5"/>
          <a:stretch>
            <a:fillRect/>
          </a:stretch>
        </p:blipFill>
        <p:spPr>
          <a:xfrm>
            <a:off x="2103120" y="4142232"/>
            <a:ext cx="365760" cy="365760"/>
          </a:xfrm>
          <a:prstGeom prst="rect">
            <a:avLst/>
          </a:prstGeom>
        </p:spPr>
      </p:pic>
      <p:sp>
        <p:nvSpPr>
          <p:cNvPr id="23" name="Text 16"/>
          <p:cNvSpPr/>
          <p:nvPr/>
        </p:nvSpPr>
        <p:spPr>
          <a:xfrm>
            <a:off x="685800" y="4599432"/>
            <a:ext cx="3200400" cy="320040"/>
          </a:xfrm>
          <a:prstGeom prst="rect">
            <a:avLst/>
          </a:prstGeom>
          <a:noFill/>
          <a:ln/>
        </p:spPr>
        <p:txBody>
          <a:bodyPr wrap="square" lIns="0" tIns="0" rIns="0" bIns="0" rtlCol="0" anchor="ctr"/>
          <a:lstStyle/>
          <a:p>
            <a:pPr algn="ctr" indent="0" marL="0">
              <a:buNone/>
            </a:pPr>
            <a:r>
              <a:rPr lang="en-US" sz="1250" b="1" dirty="0">
                <a:solidFill>
                  <a:srgbClr val="E6F1FF"/>
                </a:solidFill>
                <a:latin typeface="Calibri" pitchFamily="34" charset="0"/>
                <a:ea typeface="Calibri" pitchFamily="34" charset="-122"/>
                <a:cs typeface="Calibri" pitchFamily="34" charset="-120"/>
              </a:rPr>
              <a:t>VoltCrew App (2027)</a:t>
            </a:r>
            <a:endParaRPr lang="en-US" sz="1250" dirty="0"/>
          </a:p>
        </p:txBody>
      </p:sp>
      <p:sp>
        <p:nvSpPr>
          <p:cNvPr id="24" name="Text 17"/>
          <p:cNvSpPr/>
          <p:nvPr/>
        </p:nvSpPr>
        <p:spPr>
          <a:xfrm>
            <a:off x="685800" y="4946904"/>
            <a:ext cx="3200400" cy="1069848"/>
          </a:xfrm>
          <a:prstGeom prst="rect">
            <a:avLst/>
          </a:prstGeom>
          <a:noFill/>
          <a:ln/>
        </p:spPr>
        <p:txBody>
          <a:bodyPr wrap="square" lIns="0" tIns="0" rIns="0" bIns="0" rtlCol="0" anchor="t"/>
          <a:lstStyle/>
          <a:p>
            <a:pPr algn="ctr" indent="0" marL="0">
              <a:lnSpc>
                <a:spcPct val="115000"/>
              </a:lnSpc>
              <a:buNone/>
            </a:pPr>
            <a:r>
              <a:rPr lang="en-US" sz="1050" dirty="0">
                <a:solidFill>
                  <a:srgbClr val="8892B0"/>
                </a:solidFill>
                <a:latin typeface="Calibri" pitchFamily="34" charset="0"/>
                <a:ea typeface="Calibri" pitchFamily="34" charset="-122"/>
                <a:cs typeface="Calibri" pitchFamily="34" charset="-120"/>
              </a:rPr>
              <a:t>Booking, monitoring project, loyalty points &amp; komunitas</a:t>
            </a:r>
            <a:endParaRPr lang="en-US" sz="1050" dirty="0"/>
          </a:p>
        </p:txBody>
      </p:sp>
      <p:sp>
        <p:nvSpPr>
          <p:cNvPr id="25" name="Shape 18"/>
          <p:cNvSpPr/>
          <p:nvPr/>
        </p:nvSpPr>
        <p:spPr>
          <a:xfrm>
            <a:off x="4343400" y="3977640"/>
            <a:ext cx="3474720" cy="2148840"/>
          </a:xfrm>
          <a:prstGeom prst="roundRect">
            <a:avLst>
              <a:gd name="adj" fmla="val 3404"/>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26" name="Image 5" descr="/home/claude/voltcrew-ppt/assets/robot_teal.png">    </p:cNvPr>
          <p:cNvPicPr>
            <a:picLocks noChangeAspect="1"/>
          </p:cNvPicPr>
          <p:nvPr/>
        </p:nvPicPr>
        <p:blipFill>
          <a:blip r:embed="rId6"/>
          <a:stretch>
            <a:fillRect/>
          </a:stretch>
        </p:blipFill>
        <p:spPr>
          <a:xfrm>
            <a:off x="5897880" y="4142232"/>
            <a:ext cx="365760" cy="365760"/>
          </a:xfrm>
          <a:prstGeom prst="rect">
            <a:avLst/>
          </a:prstGeom>
        </p:spPr>
      </p:pic>
      <p:sp>
        <p:nvSpPr>
          <p:cNvPr id="27" name="Text 19"/>
          <p:cNvSpPr/>
          <p:nvPr/>
        </p:nvSpPr>
        <p:spPr>
          <a:xfrm>
            <a:off x="4480560" y="4599432"/>
            <a:ext cx="3200400" cy="320040"/>
          </a:xfrm>
          <a:prstGeom prst="rect">
            <a:avLst/>
          </a:prstGeom>
          <a:noFill/>
          <a:ln/>
        </p:spPr>
        <p:txBody>
          <a:bodyPr wrap="square" lIns="0" tIns="0" rIns="0" bIns="0" rtlCol="0" anchor="ctr"/>
          <a:lstStyle/>
          <a:p>
            <a:pPr algn="ctr" indent="0" marL="0">
              <a:buNone/>
            </a:pPr>
            <a:r>
              <a:rPr lang="en-US" sz="1250" b="1" dirty="0">
                <a:solidFill>
                  <a:srgbClr val="E6F1FF"/>
                </a:solidFill>
                <a:latin typeface="Calibri" pitchFamily="34" charset="0"/>
                <a:ea typeface="Calibri" pitchFamily="34" charset="-122"/>
                <a:cs typeface="Calibri" pitchFamily="34" charset="-120"/>
              </a:rPr>
              <a:t>AI Diagnostic (2028)</a:t>
            </a:r>
            <a:endParaRPr lang="en-US" sz="1250" dirty="0"/>
          </a:p>
        </p:txBody>
      </p:sp>
      <p:sp>
        <p:nvSpPr>
          <p:cNvPr id="28" name="Text 20"/>
          <p:cNvSpPr/>
          <p:nvPr/>
        </p:nvSpPr>
        <p:spPr>
          <a:xfrm>
            <a:off x="4480560" y="4946904"/>
            <a:ext cx="3200400" cy="1069848"/>
          </a:xfrm>
          <a:prstGeom prst="rect">
            <a:avLst/>
          </a:prstGeom>
          <a:noFill/>
          <a:ln/>
        </p:spPr>
        <p:txBody>
          <a:bodyPr wrap="square" lIns="0" tIns="0" rIns="0" bIns="0" rtlCol="0" anchor="t"/>
          <a:lstStyle/>
          <a:p>
            <a:pPr algn="ctr" indent="0" marL="0">
              <a:lnSpc>
                <a:spcPct val="115000"/>
              </a:lnSpc>
              <a:buNone/>
            </a:pPr>
            <a:r>
              <a:rPr lang="en-US" sz="1050" dirty="0">
                <a:solidFill>
                  <a:srgbClr val="8892B0"/>
                </a:solidFill>
                <a:latin typeface="Calibri" pitchFamily="34" charset="0"/>
                <a:ea typeface="Calibri" pitchFamily="34" charset="-122"/>
                <a:cs typeface="Calibri" pitchFamily="34" charset="-120"/>
              </a:rPr>
              <a:t>Deteksi masalah kelistrikan dari foto &amp; deskripsi user</a:t>
            </a:r>
            <a:endParaRPr lang="en-US" sz="1050" dirty="0"/>
          </a:p>
        </p:txBody>
      </p:sp>
      <p:sp>
        <p:nvSpPr>
          <p:cNvPr id="29" name="Shape 21"/>
          <p:cNvSpPr/>
          <p:nvPr/>
        </p:nvSpPr>
        <p:spPr>
          <a:xfrm>
            <a:off x="8138160" y="3977640"/>
            <a:ext cx="3474720" cy="2148840"/>
          </a:xfrm>
          <a:prstGeom prst="roundRect">
            <a:avLst>
              <a:gd name="adj" fmla="val 3404"/>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30" name="Image 6" descr="/home/claude/voltcrew-ppt/assets/globe_teal.png">    </p:cNvPr>
          <p:cNvPicPr>
            <a:picLocks noChangeAspect="1"/>
          </p:cNvPicPr>
          <p:nvPr/>
        </p:nvPicPr>
        <p:blipFill>
          <a:blip r:embed="rId7"/>
          <a:stretch>
            <a:fillRect/>
          </a:stretch>
        </p:blipFill>
        <p:spPr>
          <a:xfrm>
            <a:off x="9692640" y="4142232"/>
            <a:ext cx="365760" cy="365760"/>
          </a:xfrm>
          <a:prstGeom prst="rect">
            <a:avLst/>
          </a:prstGeom>
        </p:spPr>
      </p:pic>
      <p:sp>
        <p:nvSpPr>
          <p:cNvPr id="31" name="Text 22"/>
          <p:cNvSpPr/>
          <p:nvPr/>
        </p:nvSpPr>
        <p:spPr>
          <a:xfrm>
            <a:off x="8275320" y="4599432"/>
            <a:ext cx="3200400" cy="320040"/>
          </a:xfrm>
          <a:prstGeom prst="rect">
            <a:avLst/>
          </a:prstGeom>
          <a:noFill/>
          <a:ln/>
        </p:spPr>
        <p:txBody>
          <a:bodyPr wrap="square" lIns="0" tIns="0" rIns="0" bIns="0" rtlCol="0" anchor="ctr"/>
          <a:lstStyle/>
          <a:p>
            <a:pPr algn="ctr" indent="0" marL="0">
              <a:buNone/>
            </a:pPr>
            <a:r>
              <a:rPr lang="en-US" sz="1250" b="1" dirty="0">
                <a:solidFill>
                  <a:srgbClr val="E6F1FF"/>
                </a:solidFill>
                <a:latin typeface="Calibri" pitchFamily="34" charset="0"/>
                <a:ea typeface="Calibri" pitchFamily="34" charset="-122"/>
                <a:cs typeface="Calibri" pitchFamily="34" charset="-120"/>
              </a:rPr>
              <a:t>Platform Marketplace (2029)</a:t>
            </a:r>
            <a:endParaRPr lang="en-US" sz="1250" dirty="0"/>
          </a:p>
        </p:txBody>
      </p:sp>
      <p:sp>
        <p:nvSpPr>
          <p:cNvPr id="32" name="Text 23"/>
          <p:cNvSpPr/>
          <p:nvPr/>
        </p:nvSpPr>
        <p:spPr>
          <a:xfrm>
            <a:off x="8275320" y="4946904"/>
            <a:ext cx="3200400" cy="1069848"/>
          </a:xfrm>
          <a:prstGeom prst="rect">
            <a:avLst/>
          </a:prstGeom>
          <a:noFill/>
          <a:ln/>
        </p:spPr>
        <p:txBody>
          <a:bodyPr wrap="square" lIns="0" tIns="0" rIns="0" bIns="0" rtlCol="0" anchor="t"/>
          <a:lstStyle/>
          <a:p>
            <a:pPr algn="ctr" indent="0" marL="0">
              <a:lnSpc>
                <a:spcPct val="115000"/>
              </a:lnSpc>
              <a:buNone/>
            </a:pPr>
            <a:r>
              <a:rPr lang="en-US" sz="1050" dirty="0">
                <a:solidFill>
                  <a:srgbClr val="8892B0"/>
                </a:solidFill>
                <a:latin typeface="Calibri" pitchFamily="34" charset="0"/>
                <a:ea typeface="Calibri" pitchFamily="34" charset="-122"/>
                <a:cs typeface="Calibri" pitchFamily="34" charset="-120"/>
              </a:rPr>
              <a:t>Menghubungkan teknisi verified dengan customer nasional</a:t>
            </a:r>
            <a:endParaRPr lang="en-US" sz="1050" dirty="0"/>
          </a:p>
        </p:txBody>
      </p:sp>
      <p:sp>
        <p:nvSpPr>
          <p:cNvPr id="33" name="Text 24"/>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34" name="Text 25"/>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9  </a:t>
            </a:r>
            <a:pPr algn="l" indent="0" marL="0">
              <a:buNone/>
            </a:pPr>
            <a:r>
              <a:rPr lang="en-US" sz="2800" b="1" dirty="0">
                <a:solidFill>
                  <a:srgbClr val="E6F1FF"/>
                </a:solidFill>
                <a:latin typeface="Calibri" pitchFamily="34" charset="0"/>
                <a:ea typeface="Calibri" pitchFamily="34" charset="-122"/>
                <a:cs typeface="Calibri" pitchFamily="34" charset="-120"/>
              </a:rPr>
              <a:t>Analisis Pasar Singkat</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Ringkasan cepat kondisi pasar VoltCrew sebagai referensi sekilas</a:t>
            </a:r>
            <a:endParaRPr lang="en-US" sz="1300" dirty="0"/>
          </a:p>
        </p:txBody>
      </p:sp>
      <p:sp>
        <p:nvSpPr>
          <p:cNvPr id="4" name="Shape 2"/>
          <p:cNvSpPr/>
          <p:nvPr/>
        </p:nvSpPr>
        <p:spPr>
          <a:xfrm>
            <a:off x="548640" y="1828800"/>
            <a:ext cx="2560320" cy="1554480"/>
          </a:xfrm>
          <a:prstGeom prst="roundRect">
            <a:avLst>
              <a:gd name="adj" fmla="val 5294"/>
            </a:avLst>
          </a:prstGeom>
          <a:solidFill>
            <a:srgbClr val="112240"/>
          </a:solidFill>
          <a:ln w="12700">
            <a:solidFill>
              <a:srgbClr val="1D3A63"/>
            </a:solidFill>
            <a:prstDash val="solid"/>
          </a:ln>
        </p:spPr>
      </p:sp>
      <p:sp>
        <p:nvSpPr>
          <p:cNvPr id="5" name="Text 3"/>
          <p:cNvSpPr/>
          <p:nvPr/>
        </p:nvSpPr>
        <p:spPr>
          <a:xfrm>
            <a:off x="640080" y="2108606"/>
            <a:ext cx="2377440" cy="777240"/>
          </a:xfrm>
          <a:prstGeom prst="rect">
            <a:avLst/>
          </a:prstGeom>
          <a:noFill/>
          <a:ln/>
        </p:spPr>
        <p:txBody>
          <a:bodyPr wrap="square" lIns="0" tIns="0" rIns="0" bIns="0" rtlCol="0" anchor="ctr">
            <a:normAutofit/>
          </a:bodyPr>
          <a:lstStyle/>
          <a:p>
            <a:pPr algn="ctr" indent="0" marL="0">
              <a:buNone/>
            </a:pPr>
            <a:r>
              <a:rPr lang="en-US" sz="2800" b="1" dirty="0">
                <a:solidFill>
                  <a:srgbClr val="64FFDA"/>
                </a:solidFill>
                <a:latin typeface="Calibri" pitchFamily="34" charset="0"/>
                <a:ea typeface="Calibri" pitchFamily="34" charset="-122"/>
                <a:cs typeface="Calibri" pitchFamily="34" charset="-120"/>
              </a:rPr>
              <a:t>Rp 54,7 T</a:t>
            </a:r>
            <a:endParaRPr lang="en-US" sz="2800" dirty="0"/>
          </a:p>
        </p:txBody>
      </p:sp>
      <p:sp>
        <p:nvSpPr>
          <p:cNvPr id="6" name="Text 4"/>
          <p:cNvSpPr/>
          <p:nvPr/>
        </p:nvSpPr>
        <p:spPr>
          <a:xfrm>
            <a:off x="640080" y="2854757"/>
            <a:ext cx="2377440" cy="466344"/>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Total Addressable Market</a:t>
            </a:r>
            <a:endParaRPr lang="en-US" sz="1050" dirty="0"/>
          </a:p>
        </p:txBody>
      </p:sp>
      <p:sp>
        <p:nvSpPr>
          <p:cNvPr id="7" name="Shape 5"/>
          <p:cNvSpPr/>
          <p:nvPr/>
        </p:nvSpPr>
        <p:spPr>
          <a:xfrm>
            <a:off x="3383280" y="1828800"/>
            <a:ext cx="2560320" cy="1554480"/>
          </a:xfrm>
          <a:prstGeom prst="roundRect">
            <a:avLst>
              <a:gd name="adj" fmla="val 5294"/>
            </a:avLst>
          </a:prstGeom>
          <a:solidFill>
            <a:srgbClr val="112240"/>
          </a:solidFill>
          <a:ln w="12700">
            <a:solidFill>
              <a:srgbClr val="1D3A63"/>
            </a:solidFill>
            <a:prstDash val="solid"/>
          </a:ln>
        </p:spPr>
      </p:sp>
      <p:sp>
        <p:nvSpPr>
          <p:cNvPr id="8" name="Text 6"/>
          <p:cNvSpPr/>
          <p:nvPr/>
        </p:nvSpPr>
        <p:spPr>
          <a:xfrm>
            <a:off x="3474720" y="2108606"/>
            <a:ext cx="2377440" cy="777240"/>
          </a:xfrm>
          <a:prstGeom prst="rect">
            <a:avLst/>
          </a:prstGeom>
          <a:noFill/>
          <a:ln/>
        </p:spPr>
        <p:txBody>
          <a:bodyPr wrap="square" lIns="0" tIns="0" rIns="0" bIns="0" rtlCol="0" anchor="ctr">
            <a:normAutofit/>
          </a:bodyPr>
          <a:lstStyle/>
          <a:p>
            <a:pPr algn="ctr" indent="0" marL="0">
              <a:buNone/>
            </a:pPr>
            <a:r>
              <a:rPr lang="en-US" sz="2800" b="1" dirty="0">
                <a:solidFill>
                  <a:srgbClr val="64FFDA"/>
                </a:solidFill>
                <a:latin typeface="Calibri" pitchFamily="34" charset="0"/>
                <a:ea typeface="Calibri" pitchFamily="34" charset="-122"/>
                <a:cs typeface="Calibri" pitchFamily="34" charset="-120"/>
              </a:rPr>
              <a:t>±15%</a:t>
            </a:r>
            <a:endParaRPr lang="en-US" sz="2800" dirty="0"/>
          </a:p>
        </p:txBody>
      </p:sp>
      <p:sp>
        <p:nvSpPr>
          <p:cNvPr id="9" name="Text 7"/>
          <p:cNvSpPr/>
          <p:nvPr/>
        </p:nvSpPr>
        <p:spPr>
          <a:xfrm>
            <a:off x="3474720" y="2854757"/>
            <a:ext cx="2377440" cy="466344"/>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CAGR Blended Industri</a:t>
            </a:r>
            <a:endParaRPr lang="en-US" sz="1050" dirty="0"/>
          </a:p>
        </p:txBody>
      </p:sp>
      <p:sp>
        <p:nvSpPr>
          <p:cNvPr id="10" name="Shape 8"/>
          <p:cNvSpPr/>
          <p:nvPr/>
        </p:nvSpPr>
        <p:spPr>
          <a:xfrm>
            <a:off x="6217920" y="1828800"/>
            <a:ext cx="2560320" cy="1554480"/>
          </a:xfrm>
          <a:prstGeom prst="roundRect">
            <a:avLst>
              <a:gd name="adj" fmla="val 5294"/>
            </a:avLst>
          </a:prstGeom>
          <a:solidFill>
            <a:srgbClr val="112240"/>
          </a:solidFill>
          <a:ln w="12700">
            <a:solidFill>
              <a:srgbClr val="1D3A63"/>
            </a:solidFill>
            <a:prstDash val="solid"/>
          </a:ln>
        </p:spPr>
      </p:sp>
      <p:sp>
        <p:nvSpPr>
          <p:cNvPr id="11" name="Text 9"/>
          <p:cNvSpPr/>
          <p:nvPr/>
        </p:nvSpPr>
        <p:spPr>
          <a:xfrm>
            <a:off x="6309360" y="2108606"/>
            <a:ext cx="2377440" cy="777240"/>
          </a:xfrm>
          <a:prstGeom prst="rect">
            <a:avLst/>
          </a:prstGeom>
          <a:noFill/>
          <a:ln/>
        </p:spPr>
        <p:txBody>
          <a:bodyPr wrap="square" lIns="0" tIns="0" rIns="0" bIns="0" rtlCol="0" anchor="ctr">
            <a:normAutofit/>
          </a:bodyPr>
          <a:lstStyle/>
          <a:p>
            <a:pPr algn="ctr" indent="0" marL="0">
              <a:buNone/>
            </a:pPr>
            <a:r>
              <a:rPr lang="en-US" sz="2800" b="1" dirty="0">
                <a:solidFill>
                  <a:srgbClr val="64FFDA"/>
                </a:solidFill>
                <a:latin typeface="Calibri" pitchFamily="34" charset="0"/>
                <a:ea typeface="Calibri" pitchFamily="34" charset="-122"/>
                <a:cs typeface="Calibri" pitchFamily="34" charset="-120"/>
              </a:rPr>
              <a:t>60%</a:t>
            </a:r>
            <a:endParaRPr lang="en-US" sz="2800" dirty="0"/>
          </a:p>
        </p:txBody>
      </p:sp>
      <p:sp>
        <p:nvSpPr>
          <p:cNvPr id="12" name="Text 10"/>
          <p:cNvSpPr/>
          <p:nvPr/>
        </p:nvSpPr>
        <p:spPr>
          <a:xfrm>
            <a:off x="6309360" y="2854757"/>
            <a:ext cx="2377440" cy="466344"/>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Pasar Masih Informal</a:t>
            </a:r>
            <a:endParaRPr lang="en-US" sz="1050" dirty="0"/>
          </a:p>
        </p:txBody>
      </p:sp>
      <p:sp>
        <p:nvSpPr>
          <p:cNvPr id="13" name="Shape 11"/>
          <p:cNvSpPr/>
          <p:nvPr/>
        </p:nvSpPr>
        <p:spPr>
          <a:xfrm>
            <a:off x="9052560" y="1828800"/>
            <a:ext cx="2560320" cy="1554480"/>
          </a:xfrm>
          <a:prstGeom prst="roundRect">
            <a:avLst>
              <a:gd name="adj" fmla="val 5294"/>
            </a:avLst>
          </a:prstGeom>
          <a:solidFill>
            <a:srgbClr val="112240"/>
          </a:solidFill>
          <a:ln w="12700">
            <a:solidFill>
              <a:srgbClr val="1D3A63"/>
            </a:solidFill>
            <a:prstDash val="solid"/>
          </a:ln>
        </p:spPr>
      </p:sp>
      <p:sp>
        <p:nvSpPr>
          <p:cNvPr id="14" name="Text 12"/>
          <p:cNvSpPr/>
          <p:nvPr/>
        </p:nvSpPr>
        <p:spPr>
          <a:xfrm>
            <a:off x="9144000" y="2108606"/>
            <a:ext cx="2377440" cy="777240"/>
          </a:xfrm>
          <a:prstGeom prst="rect">
            <a:avLst/>
          </a:prstGeom>
          <a:noFill/>
          <a:ln/>
        </p:spPr>
        <p:txBody>
          <a:bodyPr wrap="square" lIns="0" tIns="0" rIns="0" bIns="0" rtlCol="0" anchor="ctr">
            <a:normAutofit/>
          </a:bodyPr>
          <a:lstStyle/>
          <a:p>
            <a:pPr algn="ctr" indent="0" marL="0">
              <a:buNone/>
            </a:pPr>
            <a:r>
              <a:rPr lang="en-US" sz="2800" b="1" dirty="0">
                <a:solidFill>
                  <a:srgbClr val="64FFDA"/>
                </a:solidFill>
                <a:latin typeface="Calibri" pitchFamily="34" charset="0"/>
                <a:ea typeface="Calibri" pitchFamily="34" charset="-122"/>
                <a:cs typeface="Calibri" pitchFamily="34" charset="-120"/>
              </a:rPr>
              <a:t>&lt;1%</a:t>
            </a:r>
            <a:endParaRPr lang="en-US" sz="2800" dirty="0"/>
          </a:p>
        </p:txBody>
      </p:sp>
      <p:sp>
        <p:nvSpPr>
          <p:cNvPr id="15" name="Text 13"/>
          <p:cNvSpPr/>
          <p:nvPr/>
        </p:nvSpPr>
        <p:spPr>
          <a:xfrm>
            <a:off x="9144000" y="2854757"/>
            <a:ext cx="2377440" cy="466344"/>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Target Market Share (5 Thn)</a:t>
            </a:r>
            <a:endParaRPr lang="en-US" sz="1050" dirty="0"/>
          </a:p>
        </p:txBody>
      </p:sp>
      <p:sp>
        <p:nvSpPr>
          <p:cNvPr id="16" name="Shape 14"/>
          <p:cNvSpPr/>
          <p:nvPr/>
        </p:nvSpPr>
        <p:spPr>
          <a:xfrm>
            <a:off x="548640" y="3794760"/>
            <a:ext cx="4882896" cy="329184"/>
          </a:xfrm>
          <a:prstGeom prst="roundRect">
            <a:avLst>
              <a:gd name="adj" fmla="val 50000"/>
            </a:avLst>
          </a:prstGeom>
          <a:solidFill>
            <a:srgbClr val="0D2A4A"/>
          </a:solidFill>
          <a:ln w="9525">
            <a:solidFill>
              <a:srgbClr val="64FFDA"/>
            </a:solidFill>
            <a:prstDash val="solid"/>
          </a:ln>
        </p:spPr>
      </p:sp>
      <p:sp>
        <p:nvSpPr>
          <p:cNvPr id="17" name="Text 15"/>
          <p:cNvSpPr/>
          <p:nvPr/>
        </p:nvSpPr>
        <p:spPr>
          <a:xfrm>
            <a:off x="548640" y="3794760"/>
            <a:ext cx="4882896"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Segmen: Mahasiswa, Rumah/Kost, UMKM</a:t>
            </a:r>
            <a:endParaRPr lang="en-US" sz="1050" dirty="0"/>
          </a:p>
        </p:txBody>
      </p:sp>
      <p:sp>
        <p:nvSpPr>
          <p:cNvPr id="18" name="Shape 16"/>
          <p:cNvSpPr/>
          <p:nvPr/>
        </p:nvSpPr>
        <p:spPr>
          <a:xfrm>
            <a:off x="5559552" y="3794760"/>
            <a:ext cx="2743200" cy="329184"/>
          </a:xfrm>
          <a:prstGeom prst="roundRect">
            <a:avLst>
              <a:gd name="adj" fmla="val 50000"/>
            </a:avLst>
          </a:prstGeom>
          <a:solidFill>
            <a:srgbClr val="0D2A4A"/>
          </a:solidFill>
          <a:ln w="9525">
            <a:solidFill>
              <a:srgbClr val="64FFDA"/>
            </a:solidFill>
            <a:prstDash val="solid"/>
          </a:ln>
        </p:spPr>
      </p:sp>
      <p:sp>
        <p:nvSpPr>
          <p:cNvPr id="19" name="Text 17"/>
          <p:cNvSpPr/>
          <p:nvPr/>
        </p:nvSpPr>
        <p:spPr>
          <a:xfrm>
            <a:off x="5559552" y="3794760"/>
            <a:ext cx="2743200"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Kompetisi: Sedang</a:t>
            </a:r>
            <a:endParaRPr lang="en-US" sz="1050" dirty="0"/>
          </a:p>
        </p:txBody>
      </p:sp>
      <p:sp>
        <p:nvSpPr>
          <p:cNvPr id="20" name="Shape 18"/>
          <p:cNvSpPr/>
          <p:nvPr/>
        </p:nvSpPr>
        <p:spPr>
          <a:xfrm>
            <a:off x="548640" y="4251960"/>
            <a:ext cx="5120640" cy="329184"/>
          </a:xfrm>
          <a:prstGeom prst="roundRect">
            <a:avLst>
              <a:gd name="adj" fmla="val 50000"/>
            </a:avLst>
          </a:prstGeom>
          <a:solidFill>
            <a:srgbClr val="0D2A4A"/>
          </a:solidFill>
          <a:ln w="9525">
            <a:solidFill>
              <a:srgbClr val="64FFDA"/>
            </a:solidFill>
            <a:prstDash val="solid"/>
          </a:ln>
        </p:spPr>
      </p:sp>
      <p:sp>
        <p:nvSpPr>
          <p:cNvPr id="21" name="Text 19"/>
          <p:cNvSpPr/>
          <p:nvPr/>
        </p:nvSpPr>
        <p:spPr>
          <a:xfrm>
            <a:off x="548640" y="4251960"/>
            <a:ext cx="5120640"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Market Readiness: Tinggi (Tervalidasi)</a:t>
            </a:r>
            <a:endParaRPr lang="en-US" sz="1050" dirty="0"/>
          </a:p>
        </p:txBody>
      </p:sp>
      <p:sp>
        <p:nvSpPr>
          <p:cNvPr id="22" name="Text 20"/>
          <p:cNvSpPr/>
          <p:nvPr/>
        </p:nvSpPr>
        <p:spPr>
          <a:xfrm>
            <a:off x="548640" y="4892040"/>
            <a:ext cx="11064240" cy="457200"/>
          </a:xfrm>
          <a:prstGeom prst="rect">
            <a:avLst/>
          </a:prstGeom>
          <a:noFill/>
          <a:ln/>
        </p:spPr>
        <p:txBody>
          <a:bodyPr wrap="square" lIns="0" tIns="0" rIns="0" bIns="0" rtlCol="0" anchor="ctr"/>
          <a:lstStyle/>
          <a:p>
            <a:pPr algn="l" indent="0" marL="0">
              <a:buNone/>
            </a:pPr>
            <a:r>
              <a:rPr lang="en-US" sz="1200" i="1" dirty="0">
                <a:solidFill>
                  <a:srgbClr val="8892B0"/>
                </a:solidFill>
                <a:latin typeface="Calibri" pitchFamily="34" charset="0"/>
                <a:ea typeface="Calibri" pitchFamily="34" charset="-122"/>
                <a:cs typeface="Calibri" pitchFamily="34" charset="-120"/>
              </a:rPr>
              <a:t>Kondisi pasar mendukung entry VoltCrew: permintaan tinggi, kompetisi moderat, dan validasi awal yang kuat menjadi dasar keyakinan pertumbuhan jangka panjang.</a:t>
            </a:r>
            <a:endParaRPr lang="en-US" sz="1200" dirty="0"/>
          </a:p>
        </p:txBody>
      </p:sp>
      <p:sp>
        <p:nvSpPr>
          <p:cNvPr id="23" name="Text 21"/>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24" name="Text 22"/>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10  </a:t>
            </a:r>
            <a:pPr algn="l" indent="0" marL="0">
              <a:buNone/>
            </a:pPr>
            <a:r>
              <a:rPr lang="en-US" sz="2800" b="1" dirty="0">
                <a:solidFill>
                  <a:srgbClr val="E6F1FF"/>
                </a:solidFill>
                <a:latin typeface="Calibri" pitchFamily="34" charset="0"/>
                <a:ea typeface="Calibri" pitchFamily="34" charset="-122"/>
                <a:cs typeface="Calibri" pitchFamily="34" charset="-120"/>
              </a:rPr>
              <a:t>Bukti Kerja &amp; Validasi (Traction)</a:t>
            </a:r>
            <a:endParaRPr lang="en-US" sz="2800" dirty="0"/>
          </a:p>
        </p:txBody>
      </p:sp>
      <p:sp>
        <p:nvSpPr>
          <p:cNvPr id="3" name="Shape 1"/>
          <p:cNvSpPr/>
          <p:nvPr/>
        </p:nvSpPr>
        <p:spPr>
          <a:xfrm>
            <a:off x="548640" y="1417320"/>
            <a:ext cx="3444240" cy="1051560"/>
          </a:xfrm>
          <a:prstGeom prst="roundRect">
            <a:avLst>
              <a:gd name="adj" fmla="val 7826"/>
            </a:avLst>
          </a:prstGeom>
          <a:solidFill>
            <a:srgbClr val="112240"/>
          </a:solidFill>
          <a:ln w="12700">
            <a:solidFill>
              <a:srgbClr val="1D3A63"/>
            </a:solidFill>
            <a:prstDash val="solid"/>
          </a:ln>
        </p:spPr>
      </p:sp>
      <p:sp>
        <p:nvSpPr>
          <p:cNvPr id="4" name="Text 2"/>
          <p:cNvSpPr/>
          <p:nvPr/>
        </p:nvSpPr>
        <p:spPr>
          <a:xfrm>
            <a:off x="640080" y="1606601"/>
            <a:ext cx="3261360" cy="525780"/>
          </a:xfrm>
          <a:prstGeom prst="rect">
            <a:avLst/>
          </a:prstGeom>
          <a:noFill/>
          <a:ln/>
        </p:spPr>
        <p:txBody>
          <a:bodyPr wrap="square" lIns="0" tIns="0" rIns="0" bIns="0" rtlCol="0" anchor="ctr">
            <a:normAutofit/>
          </a:bodyPr>
          <a:lstStyle/>
          <a:p>
            <a:pPr algn="ctr" indent="0" marL="0">
              <a:buNone/>
            </a:pPr>
            <a:r>
              <a:rPr lang="en-US" sz="2600" b="1" dirty="0">
                <a:solidFill>
                  <a:srgbClr val="64FFDA"/>
                </a:solidFill>
                <a:latin typeface="Calibri" pitchFamily="34" charset="0"/>
                <a:ea typeface="Calibri" pitchFamily="34" charset="-122"/>
                <a:cs typeface="Calibri" pitchFamily="34" charset="-120"/>
              </a:rPr>
              <a:t>50+</a:t>
            </a:r>
            <a:endParaRPr lang="en-US" sz="2600" dirty="0"/>
          </a:p>
        </p:txBody>
      </p:sp>
      <p:sp>
        <p:nvSpPr>
          <p:cNvPr id="5" name="Text 3"/>
          <p:cNvSpPr/>
          <p:nvPr/>
        </p:nvSpPr>
        <p:spPr>
          <a:xfrm>
            <a:off x="640080" y="2111350"/>
            <a:ext cx="3261360" cy="315468"/>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Proyek Selesai</a:t>
            </a:r>
            <a:endParaRPr lang="en-US" sz="1050" dirty="0"/>
          </a:p>
        </p:txBody>
      </p:sp>
      <p:sp>
        <p:nvSpPr>
          <p:cNvPr id="6" name="Shape 4"/>
          <p:cNvSpPr/>
          <p:nvPr/>
        </p:nvSpPr>
        <p:spPr>
          <a:xfrm>
            <a:off x="4358640" y="1417320"/>
            <a:ext cx="3444240" cy="1051560"/>
          </a:xfrm>
          <a:prstGeom prst="roundRect">
            <a:avLst>
              <a:gd name="adj" fmla="val 7826"/>
            </a:avLst>
          </a:prstGeom>
          <a:solidFill>
            <a:srgbClr val="112240"/>
          </a:solidFill>
          <a:ln w="12700">
            <a:solidFill>
              <a:srgbClr val="1D3A63"/>
            </a:solidFill>
            <a:prstDash val="solid"/>
          </a:ln>
        </p:spPr>
      </p:sp>
      <p:sp>
        <p:nvSpPr>
          <p:cNvPr id="7" name="Text 5"/>
          <p:cNvSpPr/>
          <p:nvPr/>
        </p:nvSpPr>
        <p:spPr>
          <a:xfrm>
            <a:off x="4450080" y="1606601"/>
            <a:ext cx="3261360" cy="525780"/>
          </a:xfrm>
          <a:prstGeom prst="rect">
            <a:avLst/>
          </a:prstGeom>
          <a:noFill/>
          <a:ln/>
        </p:spPr>
        <p:txBody>
          <a:bodyPr wrap="square" lIns="0" tIns="0" rIns="0" bIns="0" rtlCol="0" anchor="ctr">
            <a:normAutofit/>
          </a:bodyPr>
          <a:lstStyle/>
          <a:p>
            <a:pPr algn="ctr" indent="0" marL="0">
              <a:buNone/>
            </a:pPr>
            <a:r>
              <a:rPr lang="en-US" sz="2600" b="1" dirty="0">
                <a:solidFill>
                  <a:srgbClr val="64FFDA"/>
                </a:solidFill>
                <a:latin typeface="Calibri" pitchFamily="34" charset="0"/>
                <a:ea typeface="Calibri" pitchFamily="34" charset="-122"/>
                <a:cs typeface="Calibri" pitchFamily="34" charset="-120"/>
              </a:rPr>
              <a:t>200+</a:t>
            </a:r>
            <a:endParaRPr lang="en-US" sz="2600" dirty="0"/>
          </a:p>
        </p:txBody>
      </p:sp>
      <p:sp>
        <p:nvSpPr>
          <p:cNvPr id="8" name="Text 6"/>
          <p:cNvSpPr/>
          <p:nvPr/>
        </p:nvSpPr>
        <p:spPr>
          <a:xfrm>
            <a:off x="4450080" y="2111350"/>
            <a:ext cx="3261360" cy="315468"/>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Peserta Workshop</a:t>
            </a:r>
            <a:endParaRPr lang="en-US" sz="1050" dirty="0"/>
          </a:p>
        </p:txBody>
      </p:sp>
      <p:sp>
        <p:nvSpPr>
          <p:cNvPr id="9" name="Shape 7"/>
          <p:cNvSpPr/>
          <p:nvPr/>
        </p:nvSpPr>
        <p:spPr>
          <a:xfrm>
            <a:off x="8168640" y="1417320"/>
            <a:ext cx="3444240" cy="1051560"/>
          </a:xfrm>
          <a:prstGeom prst="roundRect">
            <a:avLst>
              <a:gd name="adj" fmla="val 7826"/>
            </a:avLst>
          </a:prstGeom>
          <a:solidFill>
            <a:srgbClr val="112240"/>
          </a:solidFill>
          <a:ln w="12700">
            <a:solidFill>
              <a:srgbClr val="1D3A63"/>
            </a:solidFill>
            <a:prstDash val="solid"/>
          </a:ln>
        </p:spPr>
      </p:sp>
      <p:sp>
        <p:nvSpPr>
          <p:cNvPr id="10" name="Text 8"/>
          <p:cNvSpPr/>
          <p:nvPr/>
        </p:nvSpPr>
        <p:spPr>
          <a:xfrm>
            <a:off x="8260080" y="1606601"/>
            <a:ext cx="3261360" cy="525780"/>
          </a:xfrm>
          <a:prstGeom prst="rect">
            <a:avLst/>
          </a:prstGeom>
          <a:noFill/>
          <a:ln/>
        </p:spPr>
        <p:txBody>
          <a:bodyPr wrap="square" lIns="0" tIns="0" rIns="0" bIns="0" rtlCol="0" anchor="ctr">
            <a:normAutofit/>
          </a:bodyPr>
          <a:lstStyle/>
          <a:p>
            <a:pPr algn="ctr" indent="0" marL="0">
              <a:buNone/>
            </a:pPr>
            <a:r>
              <a:rPr lang="en-US" sz="2600" b="1" dirty="0">
                <a:solidFill>
                  <a:srgbClr val="64FFDA"/>
                </a:solidFill>
                <a:latin typeface="Calibri" pitchFamily="34" charset="0"/>
                <a:ea typeface="Calibri" pitchFamily="34" charset="-122"/>
                <a:cs typeface="Calibri" pitchFamily="34" charset="-120"/>
              </a:rPr>
              <a:t>15+</a:t>
            </a:r>
            <a:endParaRPr lang="en-US" sz="2600" dirty="0"/>
          </a:p>
        </p:txBody>
      </p:sp>
      <p:sp>
        <p:nvSpPr>
          <p:cNvPr id="11" name="Text 9"/>
          <p:cNvSpPr/>
          <p:nvPr/>
        </p:nvSpPr>
        <p:spPr>
          <a:xfrm>
            <a:off x="8260080" y="2111350"/>
            <a:ext cx="3261360" cy="315468"/>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Mitra Industri</a:t>
            </a:r>
            <a:endParaRPr lang="en-US" sz="1050" dirty="0"/>
          </a:p>
        </p:txBody>
      </p:sp>
      <p:sp>
        <p:nvSpPr>
          <p:cNvPr id="12" name="Text 10"/>
          <p:cNvSpPr/>
          <p:nvPr/>
        </p:nvSpPr>
        <p:spPr>
          <a:xfrm>
            <a:off x="548640" y="2697480"/>
            <a:ext cx="11064240" cy="274320"/>
          </a:xfrm>
          <a:prstGeom prst="rect">
            <a:avLst/>
          </a:prstGeom>
          <a:noFill/>
          <a:ln/>
        </p:spPr>
        <p:txBody>
          <a:bodyPr wrap="square" lIns="0" tIns="0" rIns="0" bIns="0" rtlCol="0" anchor="ctr"/>
          <a:lstStyle/>
          <a:p>
            <a:pPr indent="0" marL="0">
              <a:buNone/>
            </a:pPr>
            <a:r>
              <a:rPr lang="en-US" sz="1300" b="1" dirty="0">
                <a:solidFill>
                  <a:srgbClr val="64FFDA"/>
                </a:solidFill>
                <a:latin typeface="Calibri" pitchFamily="34" charset="0"/>
                <a:ea typeface="Calibri" pitchFamily="34" charset="-122"/>
                <a:cs typeface="Calibri" pitchFamily="34" charset="-120"/>
              </a:rPr>
              <a:t>Proses Validasi</a:t>
            </a:r>
            <a:endParaRPr lang="en-US" sz="1300" dirty="0"/>
          </a:p>
        </p:txBody>
      </p:sp>
      <p:graphicFrame>
        <p:nvGraphicFramePr>
          <p:cNvPr id="19" name="Table 0"/>
          <p:cNvGraphicFramePr>
            <a:graphicFrameLocks noGrp="1"/>
          </p:cNvGraphicFramePr>
          <p:nvPr>
            <p:extLst>
              <p:ext uri="{D42A27DB-BD31-4B8C-83A1-F6EECF244321}">
                <p14:modId xmlns:p14="http://schemas.microsoft.com/office/powerpoint/2010/main" val="1579011935"/>
              </p:ext>
            </p:extLst>
          </p:nvPr>
        </p:nvGraphicFramePr>
        <p:xfrm>
          <a:off x="548640" y="3017520"/>
          <a:ext cx="11064240" cy="914400"/>
        </p:xfrm>
        <a:graphic>
          <a:graphicData uri="http://schemas.openxmlformats.org/drawingml/2006/table">
            <a:tbl>
              <a:tblPr/>
              <a:tblGrid>
                <a:gridCol w="2377440"/>
                <a:gridCol w="4480560"/>
                <a:gridCol w="4206240"/>
              </a:tblGrid>
              <a:tr h="384048">
                <a:tc>
                  <a:txBody>
                    <a:bodyPr/>
                    <a:lstStyle/>
                    <a:p>
                      <a:pPr indent="0" marL="0">
                        <a:buNone/>
                      </a:pPr>
                      <a:r>
                        <a:rPr lang="en-US" sz="1050" b="1" dirty="0">
                          <a:solidFill>
                            <a:srgbClr val="64FFDA"/>
                          </a:solidFill>
                        </a:rPr>
                        <a:t>Tahap</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indent="0" marL="0">
                        <a:buNone/>
                      </a:pPr>
                      <a:r>
                        <a:rPr lang="en-US" sz="1050" b="1" dirty="0">
                          <a:solidFill>
                            <a:srgbClr val="64FFDA"/>
                          </a:solidFill>
                        </a:rPr>
                        <a:t>Metode</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c>
                  <a:txBody>
                    <a:bodyPr/>
                    <a:lstStyle/>
                    <a:p>
                      <a:pPr indent="0" marL="0">
                        <a:buNone/>
                      </a:pPr>
                      <a:r>
                        <a:rPr lang="en-US" sz="1050" b="1" dirty="0">
                          <a:solidFill>
                            <a:srgbClr val="64FFDA"/>
                          </a:solidFill>
                        </a:rPr>
                        <a:t>Hasil</a:t>
                      </a:r>
                      <a:endParaRPr lang="en-US" sz="105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0D2340"/>
                    </a:solidFill>
                  </a:tcPr>
                </a:tc>
              </a:tr>
              <a:tr h="384048">
                <a:tc>
                  <a:txBody>
                    <a:bodyPr/>
                    <a:lstStyle/>
                    <a:p>
                      <a:pPr indent="0" marL="0">
                        <a:buNone/>
                      </a:pPr>
                      <a:r>
                        <a:rPr lang="en-US" sz="1000" dirty="0">
                          <a:solidFill>
                            <a:srgbClr val="CCD6F6"/>
                          </a:solidFill>
                        </a:rPr>
                        <a:t>Problem Interview</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00" dirty="0">
                          <a:solidFill>
                            <a:srgbClr val="CCD6F6"/>
                          </a:solidFill>
                        </a:rPr>
                        <a:t>Wawancara 50 mahasiswa &amp; 30 pemilik rumah</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00" dirty="0">
                          <a:solidFill>
                            <a:srgbClr val="CCD6F6"/>
                          </a:solidFill>
                        </a:rPr>
                        <a:t>78% kesulitan cari tukang listrik terpercaya</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384048">
                <a:tc>
                  <a:txBody>
                    <a:bodyPr/>
                    <a:lstStyle/>
                    <a:p>
                      <a:pPr indent="0" marL="0">
                        <a:buNone/>
                      </a:pPr>
                      <a:r>
                        <a:rPr lang="en-US" sz="1000" dirty="0">
                          <a:solidFill>
                            <a:srgbClr val="CCD6F6"/>
                          </a:solidFill>
                        </a:rPr>
                        <a:t>Landing Page Test</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00" dirty="0">
                          <a:solidFill>
                            <a:srgbClr val="CCD6F6"/>
                          </a:solidFill>
                        </a:rPr>
                        <a:t>Google &amp; Instagram Ads, 2 minggu</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00" dirty="0">
                          <a:solidFill>
                            <a:srgbClr val="CCD6F6"/>
                          </a:solidFill>
                        </a:rPr>
                        <a:t>CTR 4,2%, 120 inquiry, 35 booking jasa</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384048">
                <a:tc>
                  <a:txBody>
                    <a:bodyPr/>
                    <a:lstStyle/>
                    <a:p>
                      <a:pPr indent="0" marL="0">
                        <a:buNone/>
                      </a:pPr>
                      <a:r>
                        <a:rPr lang="en-US" sz="1000" dirty="0">
                          <a:solidFill>
                            <a:srgbClr val="CCD6F6"/>
                          </a:solidFill>
                        </a:rPr>
                        <a:t>MVP Workshop</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00" dirty="0">
                          <a:solidFill>
                            <a:srgbClr val="CCD6F6"/>
                          </a:solidFill>
                        </a:rPr>
                        <a:t>Pilot Arduino dasar (15 peserta)</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00" dirty="0">
                          <a:solidFill>
                            <a:srgbClr val="CCD6F6"/>
                          </a:solidFill>
                        </a:rPr>
                        <a:t>NPS 72, 100% merekomendasikan</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r h="384048">
                <a:tc>
                  <a:txBody>
                    <a:bodyPr/>
                    <a:lstStyle/>
                    <a:p>
                      <a:pPr indent="0" marL="0">
                        <a:buNone/>
                      </a:pPr>
                      <a:r>
                        <a:rPr lang="en-US" sz="1000" dirty="0">
                          <a:solidFill>
                            <a:srgbClr val="CCD6F6"/>
                          </a:solidFill>
                        </a:rPr>
                        <a:t>Pilot Project</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00" dirty="0">
                          <a:solidFill>
                            <a:srgbClr val="CCD6F6"/>
                          </a:solidFill>
                        </a:rPr>
                        <a:t>5 instalasi rumah + 2 smart home</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c>
                  <a:txBody>
                    <a:bodyPr/>
                    <a:lstStyle/>
                    <a:p>
                      <a:pPr indent="0" marL="0">
                        <a:buNone/>
                      </a:pPr>
                      <a:r>
                        <a:rPr lang="en-US" sz="1000" dirty="0">
                          <a:solidFill>
                            <a:srgbClr val="CCD6F6"/>
                          </a:solidFill>
                        </a:rPr>
                        <a:t>Rating 4,8/5, margin 35%</a:t>
                      </a:r>
                      <a:endParaRPr lang="en-US" sz="1000" dirty="0"/>
                    </a:p>
                  </a:txBody>
                  <a:tcPr marL="76200" marR="76200" marT="76200" marB="76200" anchor="ctr">
                    <a:lnL w="9525" cap="flat" cmpd="sng" algn="ctr">
                      <a:solidFill>
                        <a:srgbClr val="1D3A63"/>
                      </a:solidFill>
                      <a:prstDash val="solid"/>
                      <a:round/>
                      <a:headEnd type="none" w="med" len="med"/>
                      <a:tailEnd type="none" w="med" len="med"/>
                    </a:lnL>
                    <a:lnR w="9525" cap="flat" cmpd="sng" algn="ctr">
                      <a:solidFill>
                        <a:srgbClr val="1D3A63"/>
                      </a:solidFill>
                      <a:prstDash val="solid"/>
                      <a:round/>
                      <a:headEnd type="none" w="med" len="med"/>
                      <a:tailEnd type="none" w="med" len="med"/>
                    </a:lnR>
                    <a:lnT w="9525" cap="flat" cmpd="sng" algn="ctr">
                      <a:solidFill>
                        <a:srgbClr val="1D3A63"/>
                      </a:solidFill>
                      <a:prstDash val="solid"/>
                      <a:round/>
                      <a:headEnd type="none" w="med" len="med"/>
                      <a:tailEnd type="none" w="med" len="med"/>
                    </a:lnT>
                    <a:lnB w="9525" cap="flat" cmpd="sng" algn="ctr">
                      <a:solidFill>
                        <a:srgbClr val="1D3A63"/>
                      </a:solidFill>
                      <a:prstDash val="solid"/>
                      <a:round/>
                      <a:headEnd type="none" w="med" len="med"/>
                      <a:tailEnd type="none" w="med" len="med"/>
                    </a:lnB>
                    <a:solidFill>
                      <a:srgbClr val="112240"/>
                    </a:solidFill>
                  </a:tcPr>
                </a:tc>
              </a:tr>
            </a:tbl>
          </a:graphicData>
        </a:graphic>
      </p:graphicFrame>
      <p:sp>
        <p:nvSpPr>
          <p:cNvPr id="14" name="Text 11"/>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5" name="Text 12"/>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10  </a:t>
            </a:r>
            <a:pPr algn="l" indent="0" marL="0">
              <a:buNone/>
            </a:pPr>
            <a:r>
              <a:rPr lang="en-US" sz="2800" b="1" dirty="0">
                <a:solidFill>
                  <a:srgbClr val="E6F1FF"/>
                </a:solidFill>
                <a:latin typeface="Calibri" pitchFamily="34" charset="0"/>
                <a:ea typeface="Calibri" pitchFamily="34" charset="-122"/>
                <a:cs typeface="Calibri" pitchFamily="34" charset="-120"/>
              </a:rPr>
              <a:t>Bukti Kerja &amp; Validasi (Traction)</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Testimoni Early Customer</a:t>
            </a:r>
            <a:endParaRPr lang="en-US" sz="1300" dirty="0"/>
          </a:p>
        </p:txBody>
      </p:sp>
      <p:sp>
        <p:nvSpPr>
          <p:cNvPr id="4" name="Shape 2"/>
          <p:cNvSpPr/>
          <p:nvPr/>
        </p:nvSpPr>
        <p:spPr>
          <a:xfrm>
            <a:off x="548640" y="1645920"/>
            <a:ext cx="5349240" cy="1920240"/>
          </a:xfrm>
          <a:prstGeom prst="roundRect">
            <a:avLst>
              <a:gd name="adj" fmla="val 3810"/>
            </a:avLst>
          </a:prstGeom>
          <a:solidFill>
            <a:srgbClr val="0D2340"/>
          </a:solidFill>
          <a:ln w="12700">
            <a:solidFill>
              <a:srgbClr val="64FFDA"/>
            </a:solidFill>
            <a:prstDash val="solid"/>
          </a:ln>
        </p:spPr>
      </p:sp>
      <p:sp>
        <p:nvSpPr>
          <p:cNvPr id="5" name="Text 3"/>
          <p:cNvSpPr/>
          <p:nvPr/>
        </p:nvSpPr>
        <p:spPr>
          <a:xfrm>
            <a:off x="822960" y="1874520"/>
            <a:ext cx="4800600" cy="1097280"/>
          </a:xfrm>
          <a:prstGeom prst="rect">
            <a:avLst/>
          </a:prstGeom>
          <a:noFill/>
          <a:ln/>
        </p:spPr>
        <p:txBody>
          <a:bodyPr wrap="square" lIns="0" tIns="0" rIns="0" bIns="0" rtlCol="0" anchor="t"/>
          <a:lstStyle/>
          <a:p>
            <a:pPr algn="l" indent="0" marL="0">
              <a:lnSpc>
                <a:spcPct val="130000"/>
              </a:lnSpc>
              <a:buNone/>
            </a:pPr>
            <a:r>
              <a:rPr lang="en-US" sz="1250" i="1" dirty="0">
                <a:solidFill>
                  <a:srgbClr val="CCD6F6"/>
                </a:solidFill>
                <a:latin typeface="Calibri" pitchFamily="34" charset="0"/>
                <a:ea typeface="Calibri" pitchFamily="34" charset="-122"/>
                <a:cs typeface="Calibri" pitchFamily="34" charset="-120"/>
              </a:rPr>
              <a:t>"VoltCrew datang dengan harga transparan, kerja rapi, dan jelasin cara kerja MCB saya. Recommended!"</a:t>
            </a:r>
            <a:endParaRPr lang="en-US" sz="1250" dirty="0"/>
          </a:p>
        </p:txBody>
      </p:sp>
      <p:sp>
        <p:nvSpPr>
          <p:cNvPr id="6" name="Text 4"/>
          <p:cNvSpPr/>
          <p:nvPr/>
        </p:nvSpPr>
        <p:spPr>
          <a:xfrm>
            <a:off x="822960" y="3063240"/>
            <a:ext cx="4800600" cy="365760"/>
          </a:xfrm>
          <a:prstGeom prst="rect">
            <a:avLst/>
          </a:prstGeom>
          <a:noFill/>
          <a:ln/>
        </p:spPr>
        <p:txBody>
          <a:bodyPr wrap="square" lIns="0" tIns="0" rIns="0" bIns="0" rtlCol="0" anchor="ctr"/>
          <a:lstStyle/>
          <a:p>
            <a:pPr algn="l" indent="0" marL="0">
              <a:buNone/>
            </a:pPr>
            <a:r>
              <a:rPr lang="en-US" sz="1100" b="1" dirty="0">
                <a:solidFill>
                  <a:srgbClr val="64FFDA"/>
                </a:solidFill>
                <a:latin typeface="Calibri" pitchFamily="34" charset="0"/>
                <a:ea typeface="Calibri" pitchFamily="34" charset="-122"/>
                <a:cs typeface="Calibri" pitchFamily="34" charset="-120"/>
              </a:rPr>
              <a:t>— Budi, Pemilik Kost di Depok</a:t>
            </a:r>
            <a:endParaRPr lang="en-US" sz="1100" dirty="0"/>
          </a:p>
        </p:txBody>
      </p:sp>
      <p:sp>
        <p:nvSpPr>
          <p:cNvPr id="7" name="Shape 5"/>
          <p:cNvSpPr/>
          <p:nvPr/>
        </p:nvSpPr>
        <p:spPr>
          <a:xfrm>
            <a:off x="6263640" y="1645920"/>
            <a:ext cx="5349240" cy="1920240"/>
          </a:xfrm>
          <a:prstGeom prst="roundRect">
            <a:avLst>
              <a:gd name="adj" fmla="val 3810"/>
            </a:avLst>
          </a:prstGeom>
          <a:solidFill>
            <a:srgbClr val="0D2340"/>
          </a:solidFill>
          <a:ln w="12700">
            <a:solidFill>
              <a:srgbClr val="64FFDA"/>
            </a:solidFill>
            <a:prstDash val="solid"/>
          </a:ln>
        </p:spPr>
      </p:sp>
      <p:sp>
        <p:nvSpPr>
          <p:cNvPr id="8" name="Text 6"/>
          <p:cNvSpPr/>
          <p:nvPr/>
        </p:nvSpPr>
        <p:spPr>
          <a:xfrm>
            <a:off x="6537960" y="1874520"/>
            <a:ext cx="4800600" cy="1097280"/>
          </a:xfrm>
          <a:prstGeom prst="rect">
            <a:avLst/>
          </a:prstGeom>
          <a:noFill/>
          <a:ln/>
        </p:spPr>
        <p:txBody>
          <a:bodyPr wrap="square" lIns="0" tIns="0" rIns="0" bIns="0" rtlCol="0" anchor="t"/>
          <a:lstStyle/>
          <a:p>
            <a:pPr algn="l" indent="0" marL="0">
              <a:lnSpc>
                <a:spcPct val="130000"/>
              </a:lnSpc>
              <a:buNone/>
            </a:pPr>
            <a:r>
              <a:rPr lang="en-US" sz="1250" i="1" dirty="0">
                <a:solidFill>
                  <a:srgbClr val="CCD6F6"/>
                </a:solidFill>
                <a:latin typeface="Calibri" pitchFamily="34" charset="0"/>
                <a:ea typeface="Calibri" pitchFamily="34" charset="-122"/>
                <a:cs typeface="Calibri" pitchFamily="34" charset="-120"/>
              </a:rPr>
              <a:t>"Workshop Arduino-nya beda. Langsung praktek, sekarang saya bisa lanjut sendiri untuk tugas akhir."</a:t>
            </a:r>
            <a:endParaRPr lang="en-US" sz="1250" dirty="0"/>
          </a:p>
        </p:txBody>
      </p:sp>
      <p:sp>
        <p:nvSpPr>
          <p:cNvPr id="9" name="Text 7"/>
          <p:cNvSpPr/>
          <p:nvPr/>
        </p:nvSpPr>
        <p:spPr>
          <a:xfrm>
            <a:off x="6537960" y="3063240"/>
            <a:ext cx="4800600" cy="365760"/>
          </a:xfrm>
          <a:prstGeom prst="rect">
            <a:avLst/>
          </a:prstGeom>
          <a:noFill/>
          <a:ln/>
        </p:spPr>
        <p:txBody>
          <a:bodyPr wrap="square" lIns="0" tIns="0" rIns="0" bIns="0" rtlCol="0" anchor="ctr"/>
          <a:lstStyle/>
          <a:p>
            <a:pPr algn="l" indent="0" marL="0">
              <a:buNone/>
            </a:pPr>
            <a:r>
              <a:rPr lang="en-US" sz="1100" b="1" dirty="0">
                <a:solidFill>
                  <a:srgbClr val="64FFDA"/>
                </a:solidFill>
                <a:latin typeface="Calibri" pitchFamily="34" charset="0"/>
                <a:ea typeface="Calibri" pitchFamily="34" charset="-122"/>
                <a:cs typeface="Calibri" pitchFamily="34" charset="-120"/>
              </a:rPr>
              <a:t>— Rina, Mahasiswa Teknik Elektro UI</a:t>
            </a:r>
            <a:endParaRPr lang="en-US" sz="1100" dirty="0"/>
          </a:p>
        </p:txBody>
      </p:sp>
      <p:sp>
        <p:nvSpPr>
          <p:cNvPr id="10" name="Shape 8"/>
          <p:cNvSpPr/>
          <p:nvPr/>
        </p:nvSpPr>
        <p:spPr>
          <a:xfrm>
            <a:off x="548640" y="3886200"/>
            <a:ext cx="11064240" cy="1783080"/>
          </a:xfrm>
          <a:prstGeom prst="roundRect">
            <a:avLst>
              <a:gd name="adj" fmla="val 4615"/>
            </a:avLst>
          </a:prstGeom>
          <a:solidFill>
            <a:srgbClr val="112240"/>
          </a:solidFill>
          <a:ln w="12700">
            <a:solidFill>
              <a:srgbClr val="1D3A63"/>
            </a:solidFill>
            <a:prstDash val="solid"/>
          </a:ln>
        </p:spPr>
      </p:sp>
      <p:pic>
        <p:nvPicPr>
          <p:cNvPr id="11" name="Image 0" descr="/home/claude/voltcrew-ppt/assets/bolt_teal.png">    </p:cNvPr>
          <p:cNvPicPr>
            <a:picLocks noChangeAspect="1"/>
          </p:cNvPicPr>
          <p:nvPr/>
        </p:nvPicPr>
        <p:blipFill>
          <a:blip r:embed="rId1"/>
          <a:stretch>
            <a:fillRect/>
          </a:stretch>
        </p:blipFill>
        <p:spPr>
          <a:xfrm>
            <a:off x="5733288" y="4114800"/>
            <a:ext cx="457200" cy="457200"/>
          </a:xfrm>
          <a:prstGeom prst="rect">
            <a:avLst/>
          </a:prstGeom>
        </p:spPr>
      </p:pic>
      <p:sp>
        <p:nvSpPr>
          <p:cNvPr id="12" name="Text 9"/>
          <p:cNvSpPr/>
          <p:nvPr/>
        </p:nvSpPr>
        <p:spPr>
          <a:xfrm>
            <a:off x="0" y="4617720"/>
            <a:ext cx="12188952" cy="457200"/>
          </a:xfrm>
          <a:prstGeom prst="rect">
            <a:avLst/>
          </a:prstGeom>
          <a:noFill/>
          <a:ln/>
        </p:spPr>
        <p:txBody>
          <a:bodyPr wrap="square" lIns="0" tIns="0" rIns="0" bIns="0" rtlCol="0" anchor="ctr"/>
          <a:lstStyle/>
          <a:p>
            <a:pPr algn="ctr" indent="0" marL="0">
              <a:buNone/>
            </a:pPr>
            <a:r>
              <a:rPr lang="en-US" sz="2200" b="1" dirty="0">
                <a:solidFill>
                  <a:srgbClr val="E6F1FF"/>
                </a:solidFill>
                <a:latin typeface="Calibri" pitchFamily="34" charset="0"/>
                <a:ea typeface="Calibri" pitchFamily="34" charset="-122"/>
                <a:cs typeface="Calibri" pitchFamily="34" charset="-120"/>
              </a:rPr>
              <a:t>Volt</a:t>
            </a:r>
            <a:pPr algn="ctr" indent="0" marL="0">
              <a:buNone/>
            </a:pPr>
            <a:r>
              <a:rPr lang="en-US" sz="2200" b="1" dirty="0">
                <a:solidFill>
                  <a:srgbClr val="64FFDA"/>
                </a:solidFill>
                <a:latin typeface="Calibri" pitchFamily="34" charset="0"/>
                <a:ea typeface="Calibri" pitchFamily="34" charset="-122"/>
                <a:cs typeface="Calibri" pitchFamily="34" charset="-120"/>
              </a:rPr>
              <a:t>Crew</a:t>
            </a:r>
            <a:endParaRPr lang="en-US" sz="2200" dirty="0"/>
          </a:p>
        </p:txBody>
      </p:sp>
      <p:sp>
        <p:nvSpPr>
          <p:cNvPr id="13" name="Text 10"/>
          <p:cNvSpPr/>
          <p:nvPr/>
        </p:nvSpPr>
        <p:spPr>
          <a:xfrm>
            <a:off x="548640" y="5074920"/>
            <a:ext cx="11064240" cy="365760"/>
          </a:xfrm>
          <a:prstGeom prst="rect">
            <a:avLst/>
          </a:prstGeom>
          <a:noFill/>
          <a:ln/>
        </p:spPr>
        <p:txBody>
          <a:bodyPr wrap="square" lIns="0" tIns="0" rIns="0" bIns="0" rtlCol="0" anchor="ctr"/>
          <a:lstStyle/>
          <a:p>
            <a:pPr algn="ctr" indent="0" marL="0">
              <a:buNone/>
            </a:pPr>
            <a:r>
              <a:rPr lang="en-US" sz="1300" i="1" dirty="0">
                <a:solidFill>
                  <a:srgbClr val="8892B0"/>
                </a:solidFill>
                <a:latin typeface="Calibri" pitchFamily="34" charset="0"/>
                <a:ea typeface="Calibri" pitchFamily="34" charset="-122"/>
                <a:cs typeface="Calibri" pitchFamily="34" charset="-120"/>
              </a:rPr>
              <a:t>Terima Kasih — Mari Membangun Masa Depan Bersama</a:t>
            </a:r>
            <a:endParaRPr lang="en-US" sz="1300" dirty="0"/>
          </a:p>
        </p:txBody>
      </p:sp>
      <p:sp>
        <p:nvSpPr>
          <p:cNvPr id="14" name="Text 11"/>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5" name="Text 12"/>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411480"/>
            <a:ext cx="9144000" cy="640080"/>
          </a:xfrm>
          <a:prstGeom prst="rect">
            <a:avLst/>
          </a:prstGeom>
          <a:noFill/>
          <a:ln/>
        </p:spPr>
        <p:txBody>
          <a:bodyPr wrap="square" lIns="0" tIns="0" rIns="0" bIns="0" rtlCol="0" anchor="ctr"/>
          <a:lstStyle/>
          <a:p>
            <a:pPr indent="0" marL="0">
              <a:buNone/>
            </a:pPr>
            <a:r>
              <a:rPr lang="en-US" sz="3000" b="1" dirty="0">
                <a:solidFill>
                  <a:srgbClr val="E6F1FF"/>
                </a:solidFill>
                <a:latin typeface="Calibri" pitchFamily="34" charset="0"/>
                <a:ea typeface="Calibri" pitchFamily="34" charset="-122"/>
                <a:cs typeface="Calibri" pitchFamily="34" charset="-120"/>
              </a:rPr>
              <a:t>Daftar Isi</a:t>
            </a:r>
            <a:endParaRPr lang="en-US" sz="3000" dirty="0"/>
          </a:p>
        </p:txBody>
      </p:sp>
      <p:sp>
        <p:nvSpPr>
          <p:cNvPr id="3" name="Shape 1"/>
          <p:cNvSpPr/>
          <p:nvPr/>
        </p:nvSpPr>
        <p:spPr>
          <a:xfrm>
            <a:off x="685800" y="1563624"/>
            <a:ext cx="219456" cy="219456"/>
          </a:xfrm>
          <a:prstGeom prst="ellipse">
            <a:avLst/>
          </a:prstGeom>
          <a:solidFill>
            <a:srgbClr val="112240"/>
          </a:solidFill>
          <a:ln w="12700">
            <a:solidFill>
              <a:srgbClr val="64FFDA"/>
            </a:solidFill>
            <a:prstDash val="solid"/>
          </a:ln>
        </p:spPr>
      </p:sp>
      <p:sp>
        <p:nvSpPr>
          <p:cNvPr id="4" name="Text 2"/>
          <p:cNvSpPr/>
          <p:nvPr/>
        </p:nvSpPr>
        <p:spPr>
          <a:xfrm>
            <a:off x="685800" y="1490472"/>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5" name="Text 3"/>
          <p:cNvSpPr/>
          <p:nvPr/>
        </p:nvSpPr>
        <p:spPr>
          <a:xfrm>
            <a:off x="1033272" y="1508760"/>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1. Ringkasan Eksekutif</a:t>
            </a:r>
            <a:endParaRPr lang="en-US" sz="1500" dirty="0"/>
          </a:p>
        </p:txBody>
      </p:sp>
      <p:sp>
        <p:nvSpPr>
          <p:cNvPr id="6" name="Shape 4"/>
          <p:cNvSpPr/>
          <p:nvPr/>
        </p:nvSpPr>
        <p:spPr>
          <a:xfrm>
            <a:off x="685800" y="2167128"/>
            <a:ext cx="219456" cy="219456"/>
          </a:xfrm>
          <a:prstGeom prst="ellipse">
            <a:avLst/>
          </a:prstGeom>
          <a:solidFill>
            <a:srgbClr val="112240"/>
          </a:solidFill>
          <a:ln w="12700">
            <a:solidFill>
              <a:srgbClr val="64FFDA"/>
            </a:solidFill>
            <a:prstDash val="solid"/>
          </a:ln>
        </p:spPr>
      </p:sp>
      <p:sp>
        <p:nvSpPr>
          <p:cNvPr id="7" name="Text 5"/>
          <p:cNvSpPr/>
          <p:nvPr/>
        </p:nvSpPr>
        <p:spPr>
          <a:xfrm>
            <a:off x="685800" y="2093976"/>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8" name="Text 6"/>
          <p:cNvSpPr/>
          <p:nvPr/>
        </p:nvSpPr>
        <p:spPr>
          <a:xfrm>
            <a:off x="1033272" y="2112264"/>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2. Deskripsi Perusahaan</a:t>
            </a:r>
            <a:endParaRPr lang="en-US" sz="1500" dirty="0"/>
          </a:p>
        </p:txBody>
      </p:sp>
      <p:sp>
        <p:nvSpPr>
          <p:cNvPr id="9" name="Shape 7"/>
          <p:cNvSpPr/>
          <p:nvPr/>
        </p:nvSpPr>
        <p:spPr>
          <a:xfrm>
            <a:off x="685800" y="2770632"/>
            <a:ext cx="219456" cy="219456"/>
          </a:xfrm>
          <a:prstGeom prst="ellipse">
            <a:avLst/>
          </a:prstGeom>
          <a:solidFill>
            <a:srgbClr val="112240"/>
          </a:solidFill>
          <a:ln w="12700">
            <a:solidFill>
              <a:srgbClr val="64FFDA"/>
            </a:solidFill>
            <a:prstDash val="solid"/>
          </a:ln>
        </p:spPr>
      </p:sp>
      <p:sp>
        <p:nvSpPr>
          <p:cNvPr id="10" name="Text 8"/>
          <p:cNvSpPr/>
          <p:nvPr/>
        </p:nvSpPr>
        <p:spPr>
          <a:xfrm>
            <a:off x="685800" y="2697480"/>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11" name="Text 9"/>
          <p:cNvSpPr/>
          <p:nvPr/>
        </p:nvSpPr>
        <p:spPr>
          <a:xfrm>
            <a:off x="1033272" y="2715768"/>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3. Analisis Pasar</a:t>
            </a:r>
            <a:endParaRPr lang="en-US" sz="1500" dirty="0"/>
          </a:p>
        </p:txBody>
      </p:sp>
      <p:sp>
        <p:nvSpPr>
          <p:cNvPr id="12" name="Shape 10"/>
          <p:cNvSpPr/>
          <p:nvPr/>
        </p:nvSpPr>
        <p:spPr>
          <a:xfrm>
            <a:off x="685800" y="3374136"/>
            <a:ext cx="219456" cy="219456"/>
          </a:xfrm>
          <a:prstGeom prst="ellipse">
            <a:avLst/>
          </a:prstGeom>
          <a:solidFill>
            <a:srgbClr val="112240"/>
          </a:solidFill>
          <a:ln w="12700">
            <a:solidFill>
              <a:srgbClr val="64FFDA"/>
            </a:solidFill>
            <a:prstDash val="solid"/>
          </a:ln>
        </p:spPr>
      </p:sp>
      <p:sp>
        <p:nvSpPr>
          <p:cNvPr id="13" name="Text 11"/>
          <p:cNvSpPr/>
          <p:nvPr/>
        </p:nvSpPr>
        <p:spPr>
          <a:xfrm>
            <a:off x="685800" y="3300984"/>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14" name="Text 12"/>
          <p:cNvSpPr/>
          <p:nvPr/>
        </p:nvSpPr>
        <p:spPr>
          <a:xfrm>
            <a:off x="1033272" y="3319272"/>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4. Strategi Pemasaran (Marketing Mix 7P)</a:t>
            </a:r>
            <a:endParaRPr lang="en-US" sz="1500" dirty="0"/>
          </a:p>
        </p:txBody>
      </p:sp>
      <p:sp>
        <p:nvSpPr>
          <p:cNvPr id="15" name="Shape 13"/>
          <p:cNvSpPr/>
          <p:nvPr/>
        </p:nvSpPr>
        <p:spPr>
          <a:xfrm>
            <a:off x="685800" y="3977640"/>
            <a:ext cx="219456" cy="219456"/>
          </a:xfrm>
          <a:prstGeom prst="ellipse">
            <a:avLst/>
          </a:prstGeom>
          <a:solidFill>
            <a:srgbClr val="112240"/>
          </a:solidFill>
          <a:ln w="12700">
            <a:solidFill>
              <a:srgbClr val="64FFDA"/>
            </a:solidFill>
            <a:prstDash val="solid"/>
          </a:ln>
        </p:spPr>
      </p:sp>
      <p:sp>
        <p:nvSpPr>
          <p:cNvPr id="16" name="Text 14"/>
          <p:cNvSpPr/>
          <p:nvPr/>
        </p:nvSpPr>
        <p:spPr>
          <a:xfrm>
            <a:off x="685800" y="3904488"/>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17" name="Text 15"/>
          <p:cNvSpPr/>
          <p:nvPr/>
        </p:nvSpPr>
        <p:spPr>
          <a:xfrm>
            <a:off x="1033272" y="3922776"/>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5. Rencana Operasional</a:t>
            </a:r>
            <a:endParaRPr lang="en-US" sz="1500" dirty="0"/>
          </a:p>
        </p:txBody>
      </p:sp>
      <p:sp>
        <p:nvSpPr>
          <p:cNvPr id="18" name="Shape 16"/>
          <p:cNvSpPr/>
          <p:nvPr/>
        </p:nvSpPr>
        <p:spPr>
          <a:xfrm>
            <a:off x="6355080" y="1563624"/>
            <a:ext cx="219456" cy="219456"/>
          </a:xfrm>
          <a:prstGeom prst="ellipse">
            <a:avLst/>
          </a:prstGeom>
          <a:solidFill>
            <a:srgbClr val="112240"/>
          </a:solidFill>
          <a:ln w="12700">
            <a:solidFill>
              <a:srgbClr val="64FFDA"/>
            </a:solidFill>
            <a:prstDash val="solid"/>
          </a:ln>
        </p:spPr>
      </p:sp>
      <p:sp>
        <p:nvSpPr>
          <p:cNvPr id="19" name="Text 17"/>
          <p:cNvSpPr/>
          <p:nvPr/>
        </p:nvSpPr>
        <p:spPr>
          <a:xfrm>
            <a:off x="6355080" y="1490472"/>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20" name="Text 18"/>
          <p:cNvSpPr/>
          <p:nvPr/>
        </p:nvSpPr>
        <p:spPr>
          <a:xfrm>
            <a:off x="6702552" y="1508760"/>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6. Perencanaan Keuangan</a:t>
            </a:r>
            <a:endParaRPr lang="en-US" sz="1500" dirty="0"/>
          </a:p>
        </p:txBody>
      </p:sp>
      <p:sp>
        <p:nvSpPr>
          <p:cNvPr id="21" name="Shape 19"/>
          <p:cNvSpPr/>
          <p:nvPr/>
        </p:nvSpPr>
        <p:spPr>
          <a:xfrm>
            <a:off x="6355080" y="2167128"/>
            <a:ext cx="219456" cy="219456"/>
          </a:xfrm>
          <a:prstGeom prst="ellipse">
            <a:avLst/>
          </a:prstGeom>
          <a:solidFill>
            <a:srgbClr val="112240"/>
          </a:solidFill>
          <a:ln w="12700">
            <a:solidFill>
              <a:srgbClr val="64FFDA"/>
            </a:solidFill>
            <a:prstDash val="solid"/>
          </a:ln>
        </p:spPr>
      </p:sp>
      <p:sp>
        <p:nvSpPr>
          <p:cNvPr id="22" name="Text 20"/>
          <p:cNvSpPr/>
          <p:nvPr/>
        </p:nvSpPr>
        <p:spPr>
          <a:xfrm>
            <a:off x="6355080" y="2093976"/>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23" name="Text 21"/>
          <p:cNvSpPr/>
          <p:nvPr/>
        </p:nvSpPr>
        <p:spPr>
          <a:xfrm>
            <a:off x="6702552" y="2112264"/>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7. Strategi Pengembangan</a:t>
            </a:r>
            <a:endParaRPr lang="en-US" sz="1500" dirty="0"/>
          </a:p>
        </p:txBody>
      </p:sp>
      <p:sp>
        <p:nvSpPr>
          <p:cNvPr id="24" name="Shape 22"/>
          <p:cNvSpPr/>
          <p:nvPr/>
        </p:nvSpPr>
        <p:spPr>
          <a:xfrm>
            <a:off x="6355080" y="2770632"/>
            <a:ext cx="219456" cy="219456"/>
          </a:xfrm>
          <a:prstGeom prst="ellipse">
            <a:avLst/>
          </a:prstGeom>
          <a:solidFill>
            <a:srgbClr val="112240"/>
          </a:solidFill>
          <a:ln w="12700">
            <a:solidFill>
              <a:srgbClr val="64FFDA"/>
            </a:solidFill>
            <a:prstDash val="solid"/>
          </a:ln>
        </p:spPr>
      </p:sp>
      <p:sp>
        <p:nvSpPr>
          <p:cNvPr id="25" name="Text 23"/>
          <p:cNvSpPr/>
          <p:nvPr/>
        </p:nvSpPr>
        <p:spPr>
          <a:xfrm>
            <a:off x="6355080" y="2697480"/>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26" name="Text 24"/>
          <p:cNvSpPr/>
          <p:nvPr/>
        </p:nvSpPr>
        <p:spPr>
          <a:xfrm>
            <a:off x="6702552" y="2715768"/>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8. Portofolio Produk</a:t>
            </a:r>
            <a:endParaRPr lang="en-US" sz="1500" dirty="0"/>
          </a:p>
        </p:txBody>
      </p:sp>
      <p:sp>
        <p:nvSpPr>
          <p:cNvPr id="27" name="Shape 25"/>
          <p:cNvSpPr/>
          <p:nvPr/>
        </p:nvSpPr>
        <p:spPr>
          <a:xfrm>
            <a:off x="6355080" y="3374136"/>
            <a:ext cx="219456" cy="219456"/>
          </a:xfrm>
          <a:prstGeom prst="ellipse">
            <a:avLst/>
          </a:prstGeom>
          <a:solidFill>
            <a:srgbClr val="112240"/>
          </a:solidFill>
          <a:ln w="12700">
            <a:solidFill>
              <a:srgbClr val="64FFDA"/>
            </a:solidFill>
            <a:prstDash val="solid"/>
          </a:ln>
        </p:spPr>
      </p:sp>
      <p:sp>
        <p:nvSpPr>
          <p:cNvPr id="28" name="Text 26"/>
          <p:cNvSpPr/>
          <p:nvPr/>
        </p:nvSpPr>
        <p:spPr>
          <a:xfrm>
            <a:off x="6355080" y="3300984"/>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29" name="Text 27"/>
          <p:cNvSpPr/>
          <p:nvPr/>
        </p:nvSpPr>
        <p:spPr>
          <a:xfrm>
            <a:off x="6702552" y="3319272"/>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9. Analisis Pasar Singkat</a:t>
            </a:r>
            <a:endParaRPr lang="en-US" sz="1500" dirty="0"/>
          </a:p>
        </p:txBody>
      </p:sp>
      <p:sp>
        <p:nvSpPr>
          <p:cNvPr id="30" name="Shape 28"/>
          <p:cNvSpPr/>
          <p:nvPr/>
        </p:nvSpPr>
        <p:spPr>
          <a:xfrm>
            <a:off x="6355080" y="3977640"/>
            <a:ext cx="219456" cy="219456"/>
          </a:xfrm>
          <a:prstGeom prst="ellipse">
            <a:avLst/>
          </a:prstGeom>
          <a:solidFill>
            <a:srgbClr val="112240"/>
          </a:solidFill>
          <a:ln w="12700">
            <a:solidFill>
              <a:srgbClr val="64FFDA"/>
            </a:solidFill>
            <a:prstDash val="solid"/>
          </a:ln>
        </p:spPr>
      </p:sp>
      <p:sp>
        <p:nvSpPr>
          <p:cNvPr id="31" name="Text 29"/>
          <p:cNvSpPr/>
          <p:nvPr/>
        </p:nvSpPr>
        <p:spPr>
          <a:xfrm>
            <a:off x="6355080" y="3904488"/>
            <a:ext cx="219456" cy="310896"/>
          </a:xfrm>
          <a:prstGeom prst="rect">
            <a:avLst/>
          </a:prstGeom>
          <a:noFill/>
          <a:ln/>
        </p:spPr>
        <p:txBody>
          <a:bodyPr wrap="square" lIns="0" tIns="0" rIns="0" bIns="0" rtlCol="0" anchor="ctr"/>
          <a:lstStyle/>
          <a:p>
            <a:pPr algn="ctr" indent="0" marL="0">
              <a:buNone/>
            </a:pPr>
            <a:r>
              <a:rPr lang="en-US" sz="1500" b="1" dirty="0">
                <a:solidFill>
                  <a:srgbClr val="64FFDA"/>
                </a:solidFill>
                <a:latin typeface="Calibri" pitchFamily="34" charset="0"/>
                <a:ea typeface="Calibri" pitchFamily="34" charset="-122"/>
                <a:cs typeface="Calibri" pitchFamily="34" charset="-120"/>
              </a:rPr>
              <a:t>›</a:t>
            </a:r>
            <a:endParaRPr lang="en-US" sz="1500" dirty="0"/>
          </a:p>
        </p:txBody>
      </p:sp>
      <p:sp>
        <p:nvSpPr>
          <p:cNvPr id="32" name="Text 30"/>
          <p:cNvSpPr/>
          <p:nvPr/>
        </p:nvSpPr>
        <p:spPr>
          <a:xfrm>
            <a:off x="6702552" y="3922776"/>
            <a:ext cx="5029200" cy="457200"/>
          </a:xfrm>
          <a:prstGeom prst="rect">
            <a:avLst/>
          </a:prstGeom>
          <a:noFill/>
          <a:ln/>
        </p:spPr>
        <p:txBody>
          <a:bodyPr wrap="square" lIns="0" tIns="0" rIns="0" bIns="0" rtlCol="0" anchor="ctr"/>
          <a:lstStyle/>
          <a:p>
            <a:pPr algn="l" indent="0" marL="0">
              <a:buNone/>
            </a:pPr>
            <a:r>
              <a:rPr lang="en-US" sz="1500" dirty="0">
                <a:solidFill>
                  <a:srgbClr val="CCD6F6"/>
                </a:solidFill>
                <a:latin typeface="Calibri" pitchFamily="34" charset="0"/>
                <a:ea typeface="Calibri" pitchFamily="34" charset="-122"/>
                <a:cs typeface="Calibri" pitchFamily="34" charset="-120"/>
              </a:rPr>
              <a:t>10. Bukti Kerja &amp; Validasi (Traction)</a:t>
            </a:r>
            <a:endParaRPr lang="en-US" sz="1500" dirty="0"/>
          </a:p>
        </p:txBody>
      </p:sp>
      <p:sp>
        <p:nvSpPr>
          <p:cNvPr id="33" name="Text 31"/>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34" name="Text 32"/>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1</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1  </a:t>
            </a:r>
            <a:pPr algn="l" indent="0" marL="0">
              <a:buNone/>
            </a:pPr>
            <a:r>
              <a:rPr lang="en-US" sz="2800" b="1" dirty="0">
                <a:solidFill>
                  <a:srgbClr val="E6F1FF"/>
                </a:solidFill>
                <a:latin typeface="Calibri" pitchFamily="34" charset="0"/>
                <a:ea typeface="Calibri" pitchFamily="34" charset="-122"/>
                <a:cs typeface="Calibri" pitchFamily="34" charset="-120"/>
              </a:rPr>
              <a:t>Ringkasan Eksekutif</a:t>
            </a:r>
            <a:endParaRPr lang="en-US" sz="2800" dirty="0"/>
          </a:p>
        </p:txBody>
      </p:sp>
      <p:sp>
        <p:nvSpPr>
          <p:cNvPr id="3" name="Shape 1"/>
          <p:cNvSpPr/>
          <p:nvPr/>
        </p:nvSpPr>
        <p:spPr>
          <a:xfrm>
            <a:off x="548640" y="1417320"/>
            <a:ext cx="11064240" cy="1417320"/>
          </a:xfrm>
          <a:prstGeom prst="roundRect">
            <a:avLst>
              <a:gd name="adj" fmla="val 5161"/>
            </a:avLst>
          </a:prstGeom>
          <a:solidFill>
            <a:srgbClr val="0D2340"/>
          </a:solidFill>
          <a:ln w="15875">
            <a:solidFill>
              <a:srgbClr val="64FFDA"/>
            </a:solidFill>
            <a:prstDash val="solid"/>
          </a:ln>
        </p:spPr>
      </p:sp>
      <p:sp>
        <p:nvSpPr>
          <p:cNvPr id="4" name="Text 2"/>
          <p:cNvSpPr/>
          <p:nvPr/>
        </p:nvSpPr>
        <p:spPr>
          <a:xfrm>
            <a:off x="777240" y="1572768"/>
            <a:ext cx="10607040" cy="1143000"/>
          </a:xfrm>
          <a:prstGeom prst="rect">
            <a:avLst/>
          </a:prstGeom>
          <a:noFill/>
          <a:ln/>
        </p:spPr>
        <p:txBody>
          <a:bodyPr wrap="square" lIns="0" tIns="0" rIns="0" bIns="0" rtlCol="0" anchor="t"/>
          <a:lstStyle/>
          <a:p>
            <a:pPr algn="l" indent="0" marL="0">
              <a:lnSpc>
                <a:spcPct val="125000"/>
              </a:lnSpc>
              <a:buNone/>
            </a:pPr>
            <a:r>
              <a:rPr lang="en-US" sz="1250" dirty="0">
                <a:solidFill>
                  <a:srgbClr val="CCD6F6"/>
                </a:solidFill>
                <a:latin typeface="Calibri" pitchFamily="34" charset="0"/>
                <a:ea typeface="Calibri" pitchFamily="34" charset="-122"/>
                <a:cs typeface="Calibri" pitchFamily="34" charset="-120"/>
              </a:rPr>
              <a:t>VoltCrew </a:t>
            </a:r>
            <a:pPr algn="l" indent="0" marL="0">
              <a:lnSpc>
                <a:spcPct val="125000"/>
              </a:lnSpc>
              <a:buNone/>
            </a:pPr>
            <a:r>
              <a:rPr lang="en-US" sz="1250" dirty="0">
                <a:solidFill>
                  <a:srgbClr val="CCD6F6"/>
                </a:solidFill>
                <a:latin typeface="Calibri" pitchFamily="34" charset="0"/>
                <a:ea typeface="Calibri" pitchFamily="34" charset="-122"/>
                <a:cs typeface="Calibri" pitchFamily="34" charset="-120"/>
              </a:rPr>
              <a:t>adalah startup teknologi elektro yang dijalankan tim mahasiswa, menggabungkan </a:t>
            </a:r>
            <a:pPr algn="l" indent="0" marL="0">
              <a:lnSpc>
                <a:spcPct val="125000"/>
              </a:lnSpc>
              <a:buNone/>
            </a:pPr>
            <a:r>
              <a:rPr lang="en-US" sz="1250" b="1" dirty="0">
                <a:solidFill>
                  <a:srgbClr val="E6F1FF"/>
                </a:solidFill>
                <a:latin typeface="Calibri" pitchFamily="34" charset="0"/>
                <a:ea typeface="Calibri" pitchFamily="34" charset="-122"/>
                <a:cs typeface="Calibri" pitchFamily="34" charset="-120"/>
              </a:rPr>
              <a:t>jasa kelistrikan profesional, solusi smart home &amp; IoT, workshop hands-on elektronika, dan konsultasi project </a:t>
            </a:r>
            <a:pPr algn="l" indent="0" marL="0">
              <a:lnSpc>
                <a:spcPct val="125000"/>
              </a:lnSpc>
              <a:buNone/>
            </a:pPr>
            <a:r>
              <a:rPr lang="en-US" sz="1250" dirty="0">
                <a:solidFill>
                  <a:srgbClr val="CCD6F6"/>
                </a:solidFill>
                <a:latin typeface="Calibri" pitchFamily="34" charset="0"/>
                <a:ea typeface="Calibri" pitchFamily="34" charset="-122"/>
                <a:cs typeface="Calibri" pitchFamily="34" charset="-120"/>
              </a:rPr>
              <a:t>dalam satu ekosistem terintegrasi. Kami hadir menjawab dua masalah sekaligus: masyarakat kesulitan menemukan jasa listrik yang terpercaya, dan mahasiswa/pelajar teknik kesulitan mendapat bimbingan praktis.</a:t>
            </a:r>
            <a:endParaRPr lang="en-US" sz="1250" dirty="0"/>
          </a:p>
        </p:txBody>
      </p:sp>
      <p:sp>
        <p:nvSpPr>
          <p:cNvPr id="5" name="Text 3"/>
          <p:cNvSpPr/>
          <p:nvPr/>
        </p:nvSpPr>
        <p:spPr>
          <a:xfrm>
            <a:off x="548640" y="3017520"/>
            <a:ext cx="11064240" cy="1051560"/>
          </a:xfrm>
          <a:prstGeom prst="rect">
            <a:avLst/>
          </a:prstGeom>
          <a:noFill/>
          <a:ln/>
        </p:spPr>
        <p:txBody>
          <a:bodyPr wrap="square" lIns="0" tIns="0" rIns="0" bIns="0" rtlCol="0" anchor="t"/>
          <a:lstStyle/>
          <a:p>
            <a:pPr algn="l" indent="0" marL="0">
              <a:lnSpc>
                <a:spcPct val="125000"/>
              </a:lnSpc>
              <a:buNone/>
            </a:pPr>
            <a:r>
              <a:rPr lang="en-US" sz="1250" dirty="0">
                <a:solidFill>
                  <a:srgbClr val="8892B0"/>
                </a:solidFill>
                <a:latin typeface="Calibri" pitchFamily="34" charset="0"/>
                <a:ea typeface="Calibri" pitchFamily="34" charset="-122"/>
                <a:cs typeface="Calibri" pitchFamily="34" charset="-120"/>
              </a:rPr>
              <a:t>Dengan modal awal </a:t>
            </a:r>
            <a:pPr algn="l" indent="0" marL="0">
              <a:lnSpc>
                <a:spcPct val="125000"/>
              </a:lnSpc>
              <a:buNone/>
            </a:pPr>
            <a:r>
              <a:rPr lang="en-US" sz="1250" b="1" dirty="0">
                <a:solidFill>
                  <a:srgbClr val="E6F1FF"/>
                </a:solidFill>
                <a:latin typeface="Calibri" pitchFamily="34" charset="0"/>
                <a:ea typeface="Calibri" pitchFamily="34" charset="-122"/>
                <a:cs typeface="Calibri" pitchFamily="34" charset="-120"/>
              </a:rPr>
              <a:t>Rp 250.000.000</a:t>
            </a:r>
            <a:pPr algn="l" indent="0" marL="0">
              <a:lnSpc>
                <a:spcPct val="125000"/>
              </a:lnSpc>
              <a:buNone/>
            </a:pPr>
            <a:r>
              <a:rPr lang="en-US" sz="1250" dirty="0">
                <a:solidFill>
                  <a:srgbClr val="8892B0"/>
                </a:solidFill>
                <a:latin typeface="Calibri" pitchFamily="34" charset="0"/>
                <a:ea typeface="Calibri" pitchFamily="34" charset="-122"/>
                <a:cs typeface="Calibri" pitchFamily="34" charset="-120"/>
              </a:rPr>
              <a:t>, VoltCrew menargetkan Break Even Point pada </a:t>
            </a:r>
            <a:pPr algn="l" indent="0" marL="0">
              <a:lnSpc>
                <a:spcPct val="125000"/>
              </a:lnSpc>
              <a:buNone/>
            </a:pPr>
            <a:r>
              <a:rPr lang="en-US" sz="1250" b="1" dirty="0">
                <a:solidFill>
                  <a:srgbClr val="E6F1FF"/>
                </a:solidFill>
                <a:latin typeface="Calibri" pitchFamily="34" charset="0"/>
                <a:ea typeface="Calibri" pitchFamily="34" charset="-122"/>
                <a:cs typeface="Calibri" pitchFamily="34" charset="-120"/>
              </a:rPr>
              <a:t>bulan ke-8</a:t>
            </a:r>
            <a:pPr algn="l" indent="0" marL="0">
              <a:lnSpc>
                <a:spcPct val="125000"/>
              </a:lnSpc>
              <a:buNone/>
            </a:pPr>
            <a:r>
              <a:rPr lang="en-US" sz="1250" dirty="0">
                <a:solidFill>
                  <a:srgbClr val="8892B0"/>
                </a:solidFill>
                <a:latin typeface="Calibri" pitchFamily="34" charset="0"/>
                <a:ea typeface="Calibri" pitchFamily="34" charset="-122"/>
                <a:cs typeface="Calibri" pitchFamily="34" charset="-120"/>
              </a:rPr>
              <a:t> operasional, tumbuh dari revenue run-rate ±Rp 100 juta/bulan di Tahun 1 menjadi </a:t>
            </a:r>
            <a:pPr algn="l" indent="0" marL="0">
              <a:lnSpc>
                <a:spcPct val="125000"/>
              </a:lnSpc>
              <a:buNone/>
            </a:pPr>
            <a:r>
              <a:rPr lang="en-US" sz="1250" b="1" dirty="0">
                <a:solidFill>
                  <a:srgbClr val="E6F1FF"/>
                </a:solidFill>
                <a:latin typeface="Calibri" pitchFamily="34" charset="0"/>
                <a:ea typeface="Calibri" pitchFamily="34" charset="-122"/>
                <a:cs typeface="Calibri" pitchFamily="34" charset="-120"/>
              </a:rPr>
              <a:t>Rp 780 juta/bulan di Tahun 3</a:t>
            </a:r>
            <a:pPr algn="l" indent="0" marL="0">
              <a:lnSpc>
                <a:spcPct val="125000"/>
              </a:lnSpc>
              <a:buNone/>
            </a:pPr>
            <a:r>
              <a:rPr lang="en-US" sz="1250" dirty="0">
                <a:solidFill>
                  <a:srgbClr val="8892B0"/>
                </a:solidFill>
                <a:latin typeface="Calibri" pitchFamily="34" charset="0"/>
                <a:ea typeface="Calibri" pitchFamily="34" charset="-122"/>
                <a:cs typeface="Calibri" pitchFamily="34" charset="-120"/>
              </a:rPr>
              <a:t>, dengan target jangka panjang ekspansi ke </a:t>
            </a:r>
            <a:pPr algn="l" indent="0" marL="0">
              <a:lnSpc>
                <a:spcPct val="125000"/>
              </a:lnSpc>
              <a:buNone/>
            </a:pPr>
            <a:r>
              <a:rPr lang="en-US" sz="1250" b="1" dirty="0">
                <a:solidFill>
                  <a:srgbClr val="E6F1FF"/>
                </a:solidFill>
                <a:latin typeface="Calibri" pitchFamily="34" charset="0"/>
                <a:ea typeface="Calibri" pitchFamily="34" charset="-122"/>
                <a:cs typeface="Calibri" pitchFamily="34" charset="-120"/>
              </a:rPr>
              <a:t>10 kota dan revenue Rp 3 miliar/bulan dalam 5 tahun</a:t>
            </a:r>
            <a:pPr algn="l" indent="0" marL="0">
              <a:lnSpc>
                <a:spcPct val="125000"/>
              </a:lnSpc>
              <a:buNone/>
            </a:pPr>
            <a:r>
              <a:rPr lang="en-US" sz="1250" dirty="0">
                <a:solidFill>
                  <a:srgbClr val="8892B0"/>
                </a:solidFill>
                <a:latin typeface="Calibri" pitchFamily="34" charset="0"/>
                <a:ea typeface="Calibri" pitchFamily="34" charset="-122"/>
                <a:cs typeface="Calibri" pitchFamily="34" charset="-120"/>
              </a:rPr>
              <a:t>.</a:t>
            </a:r>
            <a:endParaRPr lang="en-US" sz="1250" dirty="0"/>
          </a:p>
        </p:txBody>
      </p:sp>
      <p:sp>
        <p:nvSpPr>
          <p:cNvPr id="6" name="Text 4"/>
          <p:cNvSpPr/>
          <p:nvPr/>
        </p:nvSpPr>
        <p:spPr>
          <a:xfrm>
            <a:off x="548640" y="3977640"/>
            <a:ext cx="11064240" cy="502920"/>
          </a:xfrm>
          <a:prstGeom prst="rect">
            <a:avLst/>
          </a:prstGeom>
          <a:noFill/>
          <a:ln/>
        </p:spPr>
        <p:txBody>
          <a:bodyPr wrap="square" lIns="0" tIns="0" rIns="0" bIns="0" rtlCol="0" anchor="t"/>
          <a:lstStyle/>
          <a:p>
            <a:pPr algn="l" indent="0" marL="0">
              <a:lnSpc>
                <a:spcPct val="120000"/>
              </a:lnSpc>
              <a:buNone/>
            </a:pPr>
            <a:r>
              <a:rPr lang="en-US" sz="1250" i="1" dirty="0">
                <a:solidFill>
                  <a:srgbClr val="8892B0"/>
                </a:solidFill>
                <a:latin typeface="Calibri" pitchFamily="34" charset="0"/>
                <a:ea typeface="Calibri" pitchFamily="34" charset="-122"/>
                <a:cs typeface="Calibri" pitchFamily="34" charset="-120"/>
              </a:rPr>
              <a:t>Business plan ini merangkum keseluruhan strategi — dari analisis pasar, marketing mix, operasional, keuangan, hingga roadmap pengembangan — sebagai peta jalan eksekusi VoltCrew ke depan.</a:t>
            </a:r>
            <a:endParaRPr lang="en-US" sz="1250" dirty="0"/>
          </a:p>
        </p:txBody>
      </p:sp>
      <p:sp>
        <p:nvSpPr>
          <p:cNvPr id="7" name="Shape 5"/>
          <p:cNvSpPr/>
          <p:nvPr/>
        </p:nvSpPr>
        <p:spPr>
          <a:xfrm>
            <a:off x="548640" y="4709160"/>
            <a:ext cx="2505456" cy="329184"/>
          </a:xfrm>
          <a:prstGeom prst="roundRect">
            <a:avLst>
              <a:gd name="adj" fmla="val 50000"/>
            </a:avLst>
          </a:prstGeom>
          <a:solidFill>
            <a:srgbClr val="0D2A4A"/>
          </a:solidFill>
          <a:ln w="9525">
            <a:solidFill>
              <a:srgbClr val="64FFDA"/>
            </a:solidFill>
            <a:prstDash val="solid"/>
          </a:ln>
        </p:spPr>
      </p:sp>
      <p:sp>
        <p:nvSpPr>
          <p:cNvPr id="8" name="Text 6"/>
          <p:cNvSpPr/>
          <p:nvPr/>
        </p:nvSpPr>
        <p:spPr>
          <a:xfrm>
            <a:off x="548640" y="4709160"/>
            <a:ext cx="2505456"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Modal Rp 250 Jt</a:t>
            </a:r>
            <a:endParaRPr lang="en-US" sz="1050" dirty="0"/>
          </a:p>
        </p:txBody>
      </p:sp>
      <p:sp>
        <p:nvSpPr>
          <p:cNvPr id="9" name="Shape 7"/>
          <p:cNvSpPr/>
          <p:nvPr/>
        </p:nvSpPr>
        <p:spPr>
          <a:xfrm>
            <a:off x="3182112" y="4709160"/>
            <a:ext cx="2386584" cy="329184"/>
          </a:xfrm>
          <a:prstGeom prst="roundRect">
            <a:avLst>
              <a:gd name="adj" fmla="val 50000"/>
            </a:avLst>
          </a:prstGeom>
          <a:solidFill>
            <a:srgbClr val="0D2A4A"/>
          </a:solidFill>
          <a:ln w="9525">
            <a:solidFill>
              <a:srgbClr val="64FFDA"/>
            </a:solidFill>
            <a:prstDash val="solid"/>
          </a:ln>
        </p:spPr>
      </p:sp>
      <p:sp>
        <p:nvSpPr>
          <p:cNvPr id="10" name="Text 8"/>
          <p:cNvSpPr/>
          <p:nvPr/>
        </p:nvSpPr>
        <p:spPr>
          <a:xfrm>
            <a:off x="3182112" y="4709160"/>
            <a:ext cx="2386584"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BEP Bulan ke-8</a:t>
            </a:r>
            <a:endParaRPr lang="en-US" sz="1050" dirty="0"/>
          </a:p>
        </p:txBody>
      </p:sp>
      <p:sp>
        <p:nvSpPr>
          <p:cNvPr id="11" name="Shape 9"/>
          <p:cNvSpPr/>
          <p:nvPr/>
        </p:nvSpPr>
        <p:spPr>
          <a:xfrm>
            <a:off x="5696712" y="4709160"/>
            <a:ext cx="2505456" cy="329184"/>
          </a:xfrm>
          <a:prstGeom prst="roundRect">
            <a:avLst>
              <a:gd name="adj" fmla="val 50000"/>
            </a:avLst>
          </a:prstGeom>
          <a:solidFill>
            <a:srgbClr val="0D2A4A"/>
          </a:solidFill>
          <a:ln w="9525">
            <a:solidFill>
              <a:srgbClr val="64FFDA"/>
            </a:solidFill>
            <a:prstDash val="solid"/>
          </a:ln>
        </p:spPr>
      </p:sp>
      <p:sp>
        <p:nvSpPr>
          <p:cNvPr id="12" name="Text 10"/>
          <p:cNvSpPr/>
          <p:nvPr/>
        </p:nvSpPr>
        <p:spPr>
          <a:xfrm>
            <a:off x="5696712" y="4709160"/>
            <a:ext cx="2505456"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Target 10 Kota</a:t>
            </a:r>
            <a:endParaRPr lang="en-US" sz="1050" dirty="0"/>
          </a:p>
        </p:txBody>
      </p:sp>
      <p:sp>
        <p:nvSpPr>
          <p:cNvPr id="13" name="Shape 11"/>
          <p:cNvSpPr/>
          <p:nvPr/>
        </p:nvSpPr>
        <p:spPr>
          <a:xfrm>
            <a:off x="548640" y="5166360"/>
            <a:ext cx="3337560" cy="329184"/>
          </a:xfrm>
          <a:prstGeom prst="roundRect">
            <a:avLst>
              <a:gd name="adj" fmla="val 50000"/>
            </a:avLst>
          </a:prstGeom>
          <a:solidFill>
            <a:srgbClr val="0D2A4A"/>
          </a:solidFill>
          <a:ln w="9525">
            <a:solidFill>
              <a:srgbClr val="64FFDA"/>
            </a:solidFill>
            <a:prstDash val="solid"/>
          </a:ln>
        </p:spPr>
      </p:sp>
      <p:sp>
        <p:nvSpPr>
          <p:cNvPr id="14" name="Text 12"/>
          <p:cNvSpPr/>
          <p:nvPr/>
        </p:nvSpPr>
        <p:spPr>
          <a:xfrm>
            <a:off x="548640" y="5166360"/>
            <a:ext cx="3337560"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Rp 3 M/Bulan (5 Tahun)</a:t>
            </a:r>
            <a:endParaRPr lang="en-US" sz="1050" dirty="0"/>
          </a:p>
        </p:txBody>
      </p:sp>
      <p:sp>
        <p:nvSpPr>
          <p:cNvPr id="15" name="Shape 13"/>
          <p:cNvSpPr/>
          <p:nvPr/>
        </p:nvSpPr>
        <p:spPr>
          <a:xfrm>
            <a:off x="4014216" y="5166360"/>
            <a:ext cx="3218688" cy="329184"/>
          </a:xfrm>
          <a:prstGeom prst="roundRect">
            <a:avLst>
              <a:gd name="adj" fmla="val 50000"/>
            </a:avLst>
          </a:prstGeom>
          <a:solidFill>
            <a:srgbClr val="0D2A4A"/>
          </a:solidFill>
          <a:ln w="9525">
            <a:solidFill>
              <a:srgbClr val="64FFDA"/>
            </a:solidFill>
            <a:prstDash val="solid"/>
          </a:ln>
        </p:spPr>
      </p:sp>
      <p:sp>
        <p:nvSpPr>
          <p:cNvPr id="16" name="Text 14"/>
          <p:cNvSpPr/>
          <p:nvPr/>
        </p:nvSpPr>
        <p:spPr>
          <a:xfrm>
            <a:off x="4014216" y="5166360"/>
            <a:ext cx="3218688" cy="329184"/>
          </a:xfrm>
          <a:prstGeom prst="rect">
            <a:avLst/>
          </a:prstGeom>
          <a:noFill/>
          <a:ln/>
        </p:spPr>
        <p:txBody>
          <a:bodyPr wrap="square" lIns="0" tIns="0" rIns="0" bIns="0" rtlCol="0" anchor="ctr"/>
          <a:lstStyle/>
          <a:p>
            <a:pPr algn="ctr" indent="0" marL="0">
              <a:buNone/>
            </a:pPr>
            <a:r>
              <a:rPr lang="en-US" sz="1050" b="1" dirty="0">
                <a:solidFill>
                  <a:srgbClr val="64FFDA"/>
                </a:solidFill>
                <a:latin typeface="Calibri" pitchFamily="34" charset="0"/>
                <a:ea typeface="Calibri" pitchFamily="34" charset="-122"/>
                <a:cs typeface="Calibri" pitchFamily="34" charset="-120"/>
              </a:rPr>
              <a:t>✅ 50+ Proyek Tervalidasi</a:t>
            </a:r>
            <a:endParaRPr lang="en-US" sz="1050" dirty="0"/>
          </a:p>
        </p:txBody>
      </p:sp>
      <p:sp>
        <p:nvSpPr>
          <p:cNvPr id="17" name="Text 15"/>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8" name="Text 16"/>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2  </a:t>
            </a:r>
            <a:pPr algn="l" indent="0" marL="0">
              <a:buNone/>
            </a:pPr>
            <a:r>
              <a:rPr lang="en-US" sz="2800" b="1" dirty="0">
                <a:solidFill>
                  <a:srgbClr val="E6F1FF"/>
                </a:solidFill>
                <a:latin typeface="Calibri" pitchFamily="34" charset="0"/>
                <a:ea typeface="Calibri" pitchFamily="34" charset="-122"/>
                <a:cs typeface="Calibri" pitchFamily="34" charset="-120"/>
              </a:rPr>
              <a:t>Deskripsi Perusahaan</a:t>
            </a:r>
            <a:endParaRPr lang="en-US" sz="2800" dirty="0"/>
          </a:p>
        </p:txBody>
      </p:sp>
      <p:sp>
        <p:nvSpPr>
          <p:cNvPr id="3" name="Text 1"/>
          <p:cNvSpPr/>
          <p:nvPr/>
        </p:nvSpPr>
        <p:spPr>
          <a:xfrm>
            <a:off x="548640" y="1371600"/>
            <a:ext cx="11064240" cy="320040"/>
          </a:xfrm>
          <a:prstGeom prst="rect">
            <a:avLst/>
          </a:prstGeom>
          <a:noFill/>
          <a:ln/>
        </p:spPr>
        <p:txBody>
          <a:bodyPr wrap="square" lIns="0" tIns="0" rIns="0" bIns="0" rtlCol="0" anchor="ctr"/>
          <a:lstStyle/>
          <a:p>
            <a:pPr indent="0" marL="0">
              <a:buNone/>
            </a:pPr>
            <a:r>
              <a:rPr lang="en-US" sz="1500" b="1" dirty="0">
                <a:solidFill>
                  <a:srgbClr val="E6F1FF"/>
                </a:solidFill>
                <a:latin typeface="Calibri" pitchFamily="34" charset="0"/>
                <a:ea typeface="Calibri" pitchFamily="34" charset="-122"/>
                <a:cs typeface="Calibri" pitchFamily="34" charset="-120"/>
              </a:rPr>
              <a:t>Sejarah Singkat</a:t>
            </a:r>
            <a:endParaRPr lang="en-US" sz="1500" dirty="0"/>
          </a:p>
        </p:txBody>
      </p:sp>
      <p:sp>
        <p:nvSpPr>
          <p:cNvPr id="4" name="Text 2"/>
          <p:cNvSpPr/>
          <p:nvPr/>
        </p:nvSpPr>
        <p:spPr>
          <a:xfrm>
            <a:off x="548640" y="1719072"/>
            <a:ext cx="11064240" cy="777240"/>
          </a:xfrm>
          <a:prstGeom prst="rect">
            <a:avLst/>
          </a:prstGeom>
          <a:noFill/>
          <a:ln/>
        </p:spPr>
        <p:txBody>
          <a:bodyPr wrap="square" lIns="0" tIns="0" rIns="0" bIns="0" rtlCol="0" anchor="t"/>
          <a:lstStyle/>
          <a:p>
            <a:pPr algn="l" indent="0" marL="0">
              <a:lnSpc>
                <a:spcPct val="120000"/>
              </a:lnSpc>
              <a:buNone/>
            </a:pPr>
            <a:r>
              <a:rPr lang="en-US" sz="1150" dirty="0">
                <a:solidFill>
                  <a:srgbClr val="8892B0"/>
                </a:solidFill>
                <a:latin typeface="Calibri" pitchFamily="34" charset="0"/>
                <a:ea typeface="Calibri" pitchFamily="34" charset="-122"/>
                <a:cs typeface="Calibri" pitchFamily="34" charset="-120"/>
              </a:rPr>
              <a:t>VoltCrew didirikan oleh lima mahasiswa teknik elektro yang gelisah melihat kesenjangan antara ilmu yang dipelajari di kampus dan penerapannya di lapangan. Berangkat dari project kecil membantu tetangga kost memperbaiki instalasi listrik, ide ini berkembang menjadi startup yang menggabungkan jasa profesional dengan semangat edukasi.</a:t>
            </a:r>
            <a:endParaRPr lang="en-US" sz="1150" dirty="0"/>
          </a:p>
        </p:txBody>
      </p:sp>
      <p:sp>
        <p:nvSpPr>
          <p:cNvPr id="5" name="Shape 3"/>
          <p:cNvSpPr/>
          <p:nvPr/>
        </p:nvSpPr>
        <p:spPr>
          <a:xfrm>
            <a:off x="548640" y="2651760"/>
            <a:ext cx="5372100" cy="1874520"/>
          </a:xfrm>
          <a:prstGeom prst="roundRect">
            <a:avLst>
              <a:gd name="adj" fmla="val 3902"/>
            </a:avLst>
          </a:prstGeom>
          <a:solidFill>
            <a:srgbClr val="112240"/>
          </a:solidFill>
          <a:ln w="12700">
            <a:solidFill>
              <a:srgbClr val="1D3A63"/>
            </a:solidFill>
            <a:prstDash val="solid"/>
          </a:ln>
        </p:spPr>
      </p:sp>
      <p:sp>
        <p:nvSpPr>
          <p:cNvPr id="6" name="Text 4"/>
          <p:cNvSpPr/>
          <p:nvPr/>
        </p:nvSpPr>
        <p:spPr>
          <a:xfrm>
            <a:off x="777240" y="2816352"/>
            <a:ext cx="4914900" cy="320040"/>
          </a:xfrm>
          <a:prstGeom prst="rect">
            <a:avLst/>
          </a:prstGeom>
          <a:noFill/>
          <a:ln/>
        </p:spPr>
        <p:txBody>
          <a:bodyPr wrap="square" lIns="0" tIns="0" rIns="0" bIns="0" rtlCol="0" anchor="ctr"/>
          <a:lstStyle/>
          <a:p>
            <a:pPr indent="0" marL="0">
              <a:buNone/>
            </a:pPr>
            <a:r>
              <a:rPr lang="en-US" sz="1400" b="1" dirty="0">
                <a:solidFill>
                  <a:srgbClr val="64FFDA"/>
                </a:solidFill>
                <a:latin typeface="Calibri" pitchFamily="34" charset="0"/>
                <a:ea typeface="Calibri" pitchFamily="34" charset="-122"/>
                <a:cs typeface="Calibri" pitchFamily="34" charset="-120"/>
              </a:rPr>
              <a:t>Visi</a:t>
            </a:r>
            <a:endParaRPr lang="en-US" sz="1400" dirty="0"/>
          </a:p>
        </p:txBody>
      </p:sp>
      <p:sp>
        <p:nvSpPr>
          <p:cNvPr id="7" name="Text 5"/>
          <p:cNvSpPr/>
          <p:nvPr/>
        </p:nvSpPr>
        <p:spPr>
          <a:xfrm>
            <a:off x="777240" y="3200400"/>
            <a:ext cx="4914900" cy="1143000"/>
          </a:xfrm>
          <a:prstGeom prst="rect">
            <a:avLst/>
          </a:prstGeom>
          <a:noFill/>
          <a:ln/>
        </p:spPr>
        <p:txBody>
          <a:bodyPr wrap="square" lIns="0" tIns="0" rIns="0" bIns="0" rtlCol="0" anchor="t"/>
          <a:lstStyle/>
          <a:p>
            <a:pPr algn="l" indent="0" marL="0">
              <a:lnSpc>
                <a:spcPct val="125000"/>
              </a:lnSpc>
              <a:buNone/>
            </a:pPr>
            <a:r>
              <a:rPr lang="en-US" sz="1200" dirty="0">
                <a:solidFill>
                  <a:srgbClr val="CCD6F6"/>
                </a:solidFill>
                <a:latin typeface="Calibri" pitchFamily="34" charset="0"/>
                <a:ea typeface="Calibri" pitchFamily="34" charset="-122"/>
                <a:cs typeface="Calibri" pitchFamily="34" charset="-120"/>
              </a:rPr>
              <a:t>Menjadi ekosistem teknologi elektro terdepan di Indonesia yang memampukan generasi muda untuk menciptakan solusi inovatif dan berkelanjutan.</a:t>
            </a:r>
            <a:endParaRPr lang="en-US" sz="1200" dirty="0"/>
          </a:p>
        </p:txBody>
      </p:sp>
      <p:sp>
        <p:nvSpPr>
          <p:cNvPr id="8" name="Shape 6"/>
          <p:cNvSpPr/>
          <p:nvPr/>
        </p:nvSpPr>
        <p:spPr>
          <a:xfrm>
            <a:off x="6240780" y="2651760"/>
            <a:ext cx="5372100" cy="1874520"/>
          </a:xfrm>
          <a:prstGeom prst="roundRect">
            <a:avLst>
              <a:gd name="adj" fmla="val 3902"/>
            </a:avLst>
          </a:prstGeom>
          <a:solidFill>
            <a:srgbClr val="112240"/>
          </a:solidFill>
          <a:ln w="12700">
            <a:solidFill>
              <a:srgbClr val="1D3A63"/>
            </a:solidFill>
            <a:prstDash val="solid"/>
          </a:ln>
        </p:spPr>
      </p:sp>
      <p:sp>
        <p:nvSpPr>
          <p:cNvPr id="9" name="Text 7"/>
          <p:cNvSpPr/>
          <p:nvPr/>
        </p:nvSpPr>
        <p:spPr>
          <a:xfrm>
            <a:off x="6469380" y="2816352"/>
            <a:ext cx="4914900" cy="320040"/>
          </a:xfrm>
          <a:prstGeom prst="rect">
            <a:avLst/>
          </a:prstGeom>
          <a:noFill/>
          <a:ln/>
        </p:spPr>
        <p:txBody>
          <a:bodyPr wrap="square" lIns="0" tIns="0" rIns="0" bIns="0" rtlCol="0" anchor="ctr"/>
          <a:lstStyle/>
          <a:p>
            <a:pPr indent="0" marL="0">
              <a:buNone/>
            </a:pPr>
            <a:r>
              <a:rPr lang="en-US" sz="1400" b="1" dirty="0">
                <a:solidFill>
                  <a:srgbClr val="64FFDA"/>
                </a:solidFill>
                <a:latin typeface="Calibri" pitchFamily="34" charset="0"/>
                <a:ea typeface="Calibri" pitchFamily="34" charset="-122"/>
                <a:cs typeface="Calibri" pitchFamily="34" charset="-120"/>
              </a:rPr>
              <a:t>Misi</a:t>
            </a:r>
            <a:endParaRPr lang="en-US" sz="1400" dirty="0"/>
          </a:p>
        </p:txBody>
      </p:sp>
      <p:sp>
        <p:nvSpPr>
          <p:cNvPr id="10" name="Text 8"/>
          <p:cNvSpPr/>
          <p:nvPr/>
        </p:nvSpPr>
        <p:spPr>
          <a:xfrm>
            <a:off x="6469380" y="3200400"/>
            <a:ext cx="4914900" cy="1143000"/>
          </a:xfrm>
          <a:prstGeom prst="rect">
            <a:avLst/>
          </a:prstGeom>
          <a:noFill/>
          <a:ln/>
        </p:spPr>
        <p:txBody>
          <a:bodyPr wrap="square" lIns="0" tIns="0" rIns="0" bIns="0" rtlCol="0" anchor="t"/>
          <a:lstStyle/>
          <a:p>
            <a:pPr algn="l" marL="342900" indent="-342900">
              <a:spcAft>
                <a:spcPts val="600"/>
              </a:spcAft>
              <a:buSzPct val="100000"/>
              <a:buChar char="•"/>
            </a:pPr>
            <a:r>
              <a:rPr lang="en-US" sz="1100" dirty="0">
                <a:solidFill>
                  <a:srgbClr val="CCD6F6"/>
                </a:solidFill>
                <a:latin typeface="Calibri" pitchFamily="34" charset="0"/>
                <a:ea typeface="Calibri" pitchFamily="34" charset="-122"/>
                <a:cs typeface="Calibri" pitchFamily="34" charset="-120"/>
              </a:rPr>
              <a:t>Menyediakan layanan kelistrikan berkualitas dengan harga terjangkau</a:t>
            </a:r>
            <a:endParaRPr lang="en-US" sz="1100" dirty="0"/>
          </a:p>
          <a:p>
            <a:pPr algn="l" marL="342900" indent="-342900">
              <a:spcAft>
                <a:spcPts val="600"/>
              </a:spcAft>
              <a:buSzPct val="100000"/>
              <a:buChar char="•"/>
            </a:pPr>
            <a:r>
              <a:rPr lang="en-US" sz="1100" dirty="0">
                <a:solidFill>
                  <a:srgbClr val="CCD6F6"/>
                </a:solidFill>
                <a:latin typeface="Calibri" pitchFamily="34" charset="0"/>
                <a:ea typeface="Calibri" pitchFamily="34" charset="-122"/>
                <a:cs typeface="Calibri" pitchFamily="34" charset="-120"/>
              </a:rPr>
              <a:t>Mengembangkan solusi smart home &amp; IoT yang mudah diakses</a:t>
            </a:r>
            <a:endParaRPr lang="en-US" sz="1100" dirty="0"/>
          </a:p>
          <a:p>
            <a:pPr algn="l" marL="342900" indent="-342900">
              <a:spcAft>
                <a:spcPts val="600"/>
              </a:spcAft>
              <a:buSzPct val="100000"/>
              <a:buChar char="•"/>
            </a:pPr>
            <a:r>
              <a:rPr lang="en-US" sz="1100" dirty="0">
                <a:solidFill>
                  <a:srgbClr val="CCD6F6"/>
                </a:solidFill>
                <a:latin typeface="Calibri" pitchFamily="34" charset="0"/>
                <a:ea typeface="Calibri" pitchFamily="34" charset="-122"/>
                <a:cs typeface="Calibri" pitchFamily="34" charset="-120"/>
              </a:rPr>
              <a:t>Membangun komunitas pembelajar elektronika aktif</a:t>
            </a:r>
            <a:endParaRPr lang="en-US" sz="1100" dirty="0"/>
          </a:p>
          <a:p>
            <a:pPr algn="l" marL="342900" indent="-342900">
              <a:spcAft>
                <a:spcPts val="600"/>
              </a:spcAft>
              <a:buSzPct val="100000"/>
              <a:buChar char="•"/>
            </a:pPr>
            <a:r>
              <a:rPr lang="en-US" sz="1100" dirty="0">
                <a:solidFill>
                  <a:srgbClr val="CCD6F6"/>
                </a:solidFill>
                <a:latin typeface="Calibri" pitchFamily="34" charset="0"/>
                <a:ea typeface="Calibri" pitchFamily="34" charset="-122"/>
                <a:cs typeface="Calibri" pitchFamily="34" charset="-120"/>
              </a:rPr>
              <a:t>Menciptakan lapangan kerja untuk talenta muda di bidang teknik</a:t>
            </a:r>
            <a:endParaRPr lang="en-US" sz="1100" dirty="0"/>
          </a:p>
        </p:txBody>
      </p:sp>
      <p:sp>
        <p:nvSpPr>
          <p:cNvPr id="11" name="Text 9"/>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2" name="Text 10"/>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2  </a:t>
            </a:r>
            <a:pPr algn="l" indent="0" marL="0">
              <a:buNone/>
            </a:pPr>
            <a:r>
              <a:rPr lang="en-US" sz="2800" b="1" dirty="0">
                <a:solidFill>
                  <a:srgbClr val="E6F1FF"/>
                </a:solidFill>
                <a:latin typeface="Calibri" pitchFamily="34" charset="0"/>
                <a:ea typeface="Calibri" pitchFamily="34" charset="-122"/>
                <a:cs typeface="Calibri" pitchFamily="34" charset="-120"/>
              </a:rPr>
              <a:t>Deskripsi Perusahaan</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Nilai-Nilai Inti</a:t>
            </a:r>
            <a:endParaRPr lang="en-US" sz="1300" dirty="0"/>
          </a:p>
        </p:txBody>
      </p:sp>
      <p:sp>
        <p:nvSpPr>
          <p:cNvPr id="4" name="Shape 2"/>
          <p:cNvSpPr/>
          <p:nvPr/>
        </p:nvSpPr>
        <p:spPr>
          <a:xfrm>
            <a:off x="548640" y="2103120"/>
            <a:ext cx="2526030" cy="2377440"/>
          </a:xfrm>
          <a:prstGeom prst="roundRect">
            <a:avLst>
              <a:gd name="adj" fmla="val 3077"/>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5" name="Image 0" descr="/home/claude/voltcrew-ppt/assets/bolt_teal.png">    </p:cNvPr>
          <p:cNvPicPr>
            <a:picLocks noChangeAspect="1"/>
          </p:cNvPicPr>
          <p:nvPr/>
        </p:nvPicPr>
        <p:blipFill>
          <a:blip r:embed="rId1"/>
          <a:stretch>
            <a:fillRect/>
          </a:stretch>
        </p:blipFill>
        <p:spPr>
          <a:xfrm>
            <a:off x="1628775" y="2267712"/>
            <a:ext cx="365760" cy="365760"/>
          </a:xfrm>
          <a:prstGeom prst="rect">
            <a:avLst/>
          </a:prstGeom>
        </p:spPr>
      </p:pic>
      <p:sp>
        <p:nvSpPr>
          <p:cNvPr id="6" name="Text 3"/>
          <p:cNvSpPr/>
          <p:nvPr/>
        </p:nvSpPr>
        <p:spPr>
          <a:xfrm>
            <a:off x="685800" y="2724912"/>
            <a:ext cx="2251710" cy="320040"/>
          </a:xfrm>
          <a:prstGeom prst="rect">
            <a:avLst/>
          </a:prstGeom>
          <a:noFill/>
          <a:ln/>
        </p:spPr>
        <p:txBody>
          <a:bodyPr wrap="square" lIns="0" tIns="0" rIns="0" bIns="0" rtlCol="0" anchor="ctr"/>
          <a:lstStyle/>
          <a:p>
            <a:pPr algn="ctr" indent="0" marL="0">
              <a:buNone/>
            </a:pPr>
            <a:r>
              <a:rPr lang="en-US" sz="1250" b="1" dirty="0">
                <a:solidFill>
                  <a:srgbClr val="E6F1FF"/>
                </a:solidFill>
                <a:latin typeface="Calibri" pitchFamily="34" charset="0"/>
                <a:ea typeface="Calibri" pitchFamily="34" charset="-122"/>
                <a:cs typeface="Calibri" pitchFamily="34" charset="-120"/>
              </a:rPr>
              <a:t>Inovasi</a:t>
            </a:r>
            <a:endParaRPr lang="en-US" sz="1250" dirty="0"/>
          </a:p>
        </p:txBody>
      </p:sp>
      <p:sp>
        <p:nvSpPr>
          <p:cNvPr id="7" name="Text 4"/>
          <p:cNvSpPr/>
          <p:nvPr/>
        </p:nvSpPr>
        <p:spPr>
          <a:xfrm>
            <a:off x="685800" y="3072384"/>
            <a:ext cx="2251710" cy="1298448"/>
          </a:xfrm>
          <a:prstGeom prst="rect">
            <a:avLst/>
          </a:prstGeom>
          <a:noFill/>
          <a:ln/>
        </p:spPr>
        <p:txBody>
          <a:bodyPr wrap="square" lIns="0" tIns="0" rIns="0" bIns="0" rtlCol="0" anchor="t"/>
          <a:lstStyle/>
          <a:p>
            <a:pPr algn="ctr" indent="0" marL="0">
              <a:lnSpc>
                <a:spcPct val="115000"/>
              </a:lnSpc>
              <a:buNone/>
            </a:pPr>
            <a:r>
              <a:rPr lang="en-US" sz="950" dirty="0">
                <a:solidFill>
                  <a:srgbClr val="8892B0"/>
                </a:solidFill>
                <a:latin typeface="Calibri" pitchFamily="34" charset="0"/>
                <a:ea typeface="Calibri" pitchFamily="34" charset="-122"/>
                <a:cs typeface="Calibri" pitchFamily="34" charset="-120"/>
              </a:rPr>
              <a:t>Selalu mengadopsi teknologi terkini</a:t>
            </a:r>
            <a:endParaRPr lang="en-US" sz="950" dirty="0"/>
          </a:p>
        </p:txBody>
      </p:sp>
      <p:sp>
        <p:nvSpPr>
          <p:cNvPr id="8" name="Shape 5"/>
          <p:cNvSpPr/>
          <p:nvPr/>
        </p:nvSpPr>
        <p:spPr>
          <a:xfrm>
            <a:off x="3394710" y="2103120"/>
            <a:ext cx="2526030" cy="2377440"/>
          </a:xfrm>
          <a:prstGeom prst="roundRect">
            <a:avLst>
              <a:gd name="adj" fmla="val 3077"/>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9" name="Image 1" descr="/home/claude/voltcrew-ppt/assets/grad_teal.png">    </p:cNvPr>
          <p:cNvPicPr>
            <a:picLocks noChangeAspect="1"/>
          </p:cNvPicPr>
          <p:nvPr/>
        </p:nvPicPr>
        <p:blipFill>
          <a:blip r:embed="rId2"/>
          <a:stretch>
            <a:fillRect/>
          </a:stretch>
        </p:blipFill>
        <p:spPr>
          <a:xfrm>
            <a:off x="4474845" y="2267712"/>
            <a:ext cx="365760" cy="365760"/>
          </a:xfrm>
          <a:prstGeom prst="rect">
            <a:avLst/>
          </a:prstGeom>
        </p:spPr>
      </p:pic>
      <p:sp>
        <p:nvSpPr>
          <p:cNvPr id="10" name="Text 6"/>
          <p:cNvSpPr/>
          <p:nvPr/>
        </p:nvSpPr>
        <p:spPr>
          <a:xfrm>
            <a:off x="3531870" y="2724912"/>
            <a:ext cx="2251710" cy="320040"/>
          </a:xfrm>
          <a:prstGeom prst="rect">
            <a:avLst/>
          </a:prstGeom>
          <a:noFill/>
          <a:ln/>
        </p:spPr>
        <p:txBody>
          <a:bodyPr wrap="square" lIns="0" tIns="0" rIns="0" bIns="0" rtlCol="0" anchor="ctr"/>
          <a:lstStyle/>
          <a:p>
            <a:pPr algn="ctr" indent="0" marL="0">
              <a:buNone/>
            </a:pPr>
            <a:r>
              <a:rPr lang="en-US" sz="1250" b="1" dirty="0">
                <a:solidFill>
                  <a:srgbClr val="E6F1FF"/>
                </a:solidFill>
                <a:latin typeface="Calibri" pitchFamily="34" charset="0"/>
                <a:ea typeface="Calibri" pitchFamily="34" charset="-122"/>
                <a:cs typeface="Calibri" pitchFamily="34" charset="-120"/>
              </a:rPr>
              <a:t>Edukasi</a:t>
            </a:r>
            <a:endParaRPr lang="en-US" sz="1250" dirty="0"/>
          </a:p>
        </p:txBody>
      </p:sp>
      <p:sp>
        <p:nvSpPr>
          <p:cNvPr id="11" name="Text 7"/>
          <p:cNvSpPr/>
          <p:nvPr/>
        </p:nvSpPr>
        <p:spPr>
          <a:xfrm>
            <a:off x="3531870" y="3072384"/>
            <a:ext cx="2251710" cy="1298448"/>
          </a:xfrm>
          <a:prstGeom prst="rect">
            <a:avLst/>
          </a:prstGeom>
          <a:noFill/>
          <a:ln/>
        </p:spPr>
        <p:txBody>
          <a:bodyPr wrap="square" lIns="0" tIns="0" rIns="0" bIns="0" rtlCol="0" anchor="t"/>
          <a:lstStyle/>
          <a:p>
            <a:pPr algn="ctr" indent="0" marL="0">
              <a:lnSpc>
                <a:spcPct val="115000"/>
              </a:lnSpc>
              <a:buNone/>
            </a:pPr>
            <a:r>
              <a:rPr lang="en-US" sz="950" dirty="0">
                <a:solidFill>
                  <a:srgbClr val="8892B0"/>
                </a:solidFill>
                <a:latin typeface="Calibri" pitchFamily="34" charset="0"/>
                <a:ea typeface="Calibri" pitchFamily="34" charset="-122"/>
                <a:cs typeface="Calibri" pitchFamily="34" charset="-120"/>
              </a:rPr>
              <a:t>Mengajar, bukan sekadar melayani</a:t>
            </a:r>
            <a:endParaRPr lang="en-US" sz="950" dirty="0"/>
          </a:p>
        </p:txBody>
      </p:sp>
      <p:sp>
        <p:nvSpPr>
          <p:cNvPr id="12" name="Shape 8"/>
          <p:cNvSpPr/>
          <p:nvPr/>
        </p:nvSpPr>
        <p:spPr>
          <a:xfrm>
            <a:off x="6240780" y="2103120"/>
            <a:ext cx="2526030" cy="2377440"/>
          </a:xfrm>
          <a:prstGeom prst="roundRect">
            <a:avLst>
              <a:gd name="adj" fmla="val 3077"/>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13" name="Image 2" descr="/home/claude/voltcrew-ppt/assets/handshake_teal.png">    </p:cNvPr>
          <p:cNvPicPr>
            <a:picLocks noChangeAspect="1"/>
          </p:cNvPicPr>
          <p:nvPr/>
        </p:nvPicPr>
        <p:blipFill>
          <a:blip r:embed="rId3"/>
          <a:stretch>
            <a:fillRect/>
          </a:stretch>
        </p:blipFill>
        <p:spPr>
          <a:xfrm>
            <a:off x="7320915" y="2267712"/>
            <a:ext cx="365760" cy="365760"/>
          </a:xfrm>
          <a:prstGeom prst="rect">
            <a:avLst/>
          </a:prstGeom>
        </p:spPr>
      </p:pic>
      <p:sp>
        <p:nvSpPr>
          <p:cNvPr id="14" name="Text 9"/>
          <p:cNvSpPr/>
          <p:nvPr/>
        </p:nvSpPr>
        <p:spPr>
          <a:xfrm>
            <a:off x="6377940" y="2724912"/>
            <a:ext cx="2251710" cy="320040"/>
          </a:xfrm>
          <a:prstGeom prst="rect">
            <a:avLst/>
          </a:prstGeom>
          <a:noFill/>
          <a:ln/>
        </p:spPr>
        <p:txBody>
          <a:bodyPr wrap="square" lIns="0" tIns="0" rIns="0" bIns="0" rtlCol="0" anchor="ctr"/>
          <a:lstStyle/>
          <a:p>
            <a:pPr algn="ctr" indent="0" marL="0">
              <a:buNone/>
            </a:pPr>
            <a:r>
              <a:rPr lang="en-US" sz="1250" b="1" dirty="0">
                <a:solidFill>
                  <a:srgbClr val="E6F1FF"/>
                </a:solidFill>
                <a:latin typeface="Calibri" pitchFamily="34" charset="0"/>
                <a:ea typeface="Calibri" pitchFamily="34" charset="-122"/>
                <a:cs typeface="Calibri" pitchFamily="34" charset="-120"/>
              </a:rPr>
              <a:t>Kolaborasi</a:t>
            </a:r>
            <a:endParaRPr lang="en-US" sz="1250" dirty="0"/>
          </a:p>
        </p:txBody>
      </p:sp>
      <p:sp>
        <p:nvSpPr>
          <p:cNvPr id="15" name="Text 10"/>
          <p:cNvSpPr/>
          <p:nvPr/>
        </p:nvSpPr>
        <p:spPr>
          <a:xfrm>
            <a:off x="6377940" y="3072384"/>
            <a:ext cx="2251710" cy="1298448"/>
          </a:xfrm>
          <a:prstGeom prst="rect">
            <a:avLst/>
          </a:prstGeom>
          <a:noFill/>
          <a:ln/>
        </p:spPr>
        <p:txBody>
          <a:bodyPr wrap="square" lIns="0" tIns="0" rIns="0" bIns="0" rtlCol="0" anchor="t"/>
          <a:lstStyle/>
          <a:p>
            <a:pPr algn="ctr" indent="0" marL="0">
              <a:lnSpc>
                <a:spcPct val="115000"/>
              </a:lnSpc>
              <a:buNone/>
            </a:pPr>
            <a:r>
              <a:rPr lang="en-US" sz="950" dirty="0">
                <a:solidFill>
                  <a:srgbClr val="8892B0"/>
                </a:solidFill>
                <a:latin typeface="Calibri" pitchFamily="34" charset="0"/>
                <a:ea typeface="Calibri" pitchFamily="34" charset="-122"/>
                <a:cs typeface="Calibri" pitchFamily="34" charset="-120"/>
              </a:rPr>
              <a:t>Membangun ekosistem, bukan silo</a:t>
            </a:r>
            <a:endParaRPr lang="en-US" sz="950" dirty="0"/>
          </a:p>
        </p:txBody>
      </p:sp>
      <p:sp>
        <p:nvSpPr>
          <p:cNvPr id="16" name="Shape 11"/>
          <p:cNvSpPr/>
          <p:nvPr/>
        </p:nvSpPr>
        <p:spPr>
          <a:xfrm>
            <a:off x="9086850" y="2103120"/>
            <a:ext cx="2526030" cy="2377440"/>
          </a:xfrm>
          <a:prstGeom prst="roundRect">
            <a:avLst>
              <a:gd name="adj" fmla="val 3077"/>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17" name="Image 3" descr="/home/claude/voltcrew-ppt/assets/seedling_teal.png">    </p:cNvPr>
          <p:cNvPicPr>
            <a:picLocks noChangeAspect="1"/>
          </p:cNvPicPr>
          <p:nvPr/>
        </p:nvPicPr>
        <p:blipFill>
          <a:blip r:embed="rId4"/>
          <a:stretch>
            <a:fillRect/>
          </a:stretch>
        </p:blipFill>
        <p:spPr>
          <a:xfrm>
            <a:off x="10166985" y="2267712"/>
            <a:ext cx="365760" cy="365760"/>
          </a:xfrm>
          <a:prstGeom prst="rect">
            <a:avLst/>
          </a:prstGeom>
        </p:spPr>
      </p:pic>
      <p:sp>
        <p:nvSpPr>
          <p:cNvPr id="18" name="Text 12"/>
          <p:cNvSpPr/>
          <p:nvPr/>
        </p:nvSpPr>
        <p:spPr>
          <a:xfrm>
            <a:off x="9224010" y="2724912"/>
            <a:ext cx="2251710" cy="320040"/>
          </a:xfrm>
          <a:prstGeom prst="rect">
            <a:avLst/>
          </a:prstGeom>
          <a:noFill/>
          <a:ln/>
        </p:spPr>
        <p:txBody>
          <a:bodyPr wrap="square" lIns="0" tIns="0" rIns="0" bIns="0" rtlCol="0" anchor="ctr"/>
          <a:lstStyle/>
          <a:p>
            <a:pPr algn="ctr" indent="0" marL="0">
              <a:buNone/>
            </a:pPr>
            <a:r>
              <a:rPr lang="en-US" sz="1250" b="1" dirty="0">
                <a:solidFill>
                  <a:srgbClr val="E6F1FF"/>
                </a:solidFill>
                <a:latin typeface="Calibri" pitchFamily="34" charset="0"/>
                <a:ea typeface="Calibri" pitchFamily="34" charset="-122"/>
                <a:cs typeface="Calibri" pitchFamily="34" charset="-120"/>
              </a:rPr>
              <a:t>Sustainability</a:t>
            </a:r>
            <a:endParaRPr lang="en-US" sz="1250" dirty="0"/>
          </a:p>
        </p:txBody>
      </p:sp>
      <p:sp>
        <p:nvSpPr>
          <p:cNvPr id="19" name="Text 13"/>
          <p:cNvSpPr/>
          <p:nvPr/>
        </p:nvSpPr>
        <p:spPr>
          <a:xfrm>
            <a:off x="9224010" y="3072384"/>
            <a:ext cx="2251710" cy="1298448"/>
          </a:xfrm>
          <a:prstGeom prst="rect">
            <a:avLst/>
          </a:prstGeom>
          <a:noFill/>
          <a:ln/>
        </p:spPr>
        <p:txBody>
          <a:bodyPr wrap="square" lIns="0" tIns="0" rIns="0" bIns="0" rtlCol="0" anchor="t"/>
          <a:lstStyle/>
          <a:p>
            <a:pPr algn="ctr" indent="0" marL="0">
              <a:lnSpc>
                <a:spcPct val="115000"/>
              </a:lnSpc>
              <a:buNone/>
            </a:pPr>
            <a:r>
              <a:rPr lang="en-US" sz="950" dirty="0">
                <a:solidFill>
                  <a:srgbClr val="8892B0"/>
                </a:solidFill>
                <a:latin typeface="Calibri" pitchFamily="34" charset="0"/>
                <a:ea typeface="Calibri" pitchFamily="34" charset="-122"/>
                <a:cs typeface="Calibri" pitchFamily="34" charset="-120"/>
              </a:rPr>
              <a:t>Berdampak jangka panjang</a:t>
            </a:r>
            <a:endParaRPr lang="en-US" sz="950" dirty="0"/>
          </a:p>
        </p:txBody>
      </p:sp>
      <p:sp>
        <p:nvSpPr>
          <p:cNvPr id="20" name="Text 14"/>
          <p:cNvSpPr/>
          <p:nvPr/>
        </p:nvSpPr>
        <p:spPr>
          <a:xfrm>
            <a:off x="548640" y="4709160"/>
            <a:ext cx="11064240" cy="457200"/>
          </a:xfrm>
          <a:prstGeom prst="rect">
            <a:avLst/>
          </a:prstGeom>
          <a:noFill/>
          <a:ln/>
        </p:spPr>
        <p:txBody>
          <a:bodyPr wrap="square" lIns="0" tIns="0" rIns="0" bIns="0" rtlCol="0" anchor="ctr"/>
          <a:lstStyle/>
          <a:p>
            <a:pPr algn="l" indent="0" marL="0">
              <a:buNone/>
            </a:pPr>
            <a:r>
              <a:rPr lang="en-US" sz="1200" i="1" dirty="0">
                <a:solidFill>
                  <a:srgbClr val="8892B0"/>
                </a:solidFill>
                <a:latin typeface="Calibri" pitchFamily="34" charset="0"/>
                <a:ea typeface="Calibri" pitchFamily="34" charset="-122"/>
                <a:cs typeface="Calibri" pitchFamily="34" charset="-120"/>
              </a:rPr>
              <a:t>Keempat nilai ini menjadi fondasi budaya kerja tim VoltCrew dalam setiap layanan, workshop, dan produk yang dikembangkan.</a:t>
            </a:r>
            <a:endParaRPr lang="en-US" sz="1200" dirty="0"/>
          </a:p>
        </p:txBody>
      </p:sp>
      <p:sp>
        <p:nvSpPr>
          <p:cNvPr id="21" name="Text 15"/>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22" name="Text 16"/>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3  </a:t>
            </a:r>
            <a:pPr algn="l" indent="0" marL="0">
              <a:buNone/>
            </a:pPr>
            <a:r>
              <a:rPr lang="en-US" sz="2800" b="1" dirty="0">
                <a:solidFill>
                  <a:srgbClr val="E6F1FF"/>
                </a:solidFill>
                <a:latin typeface="Calibri" pitchFamily="34" charset="0"/>
                <a:ea typeface="Calibri" pitchFamily="34" charset="-122"/>
                <a:cs typeface="Calibri" pitchFamily="34" charset="-120"/>
              </a:rPr>
              <a:t>Analisis Pasar</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Tren Industri</a:t>
            </a:r>
            <a:endParaRPr lang="en-US" sz="1300" dirty="0"/>
          </a:p>
        </p:txBody>
      </p:sp>
      <p:sp>
        <p:nvSpPr>
          <p:cNvPr id="4" name="Text 2"/>
          <p:cNvSpPr/>
          <p:nvPr/>
        </p:nvSpPr>
        <p:spPr>
          <a:xfrm>
            <a:off x="548640" y="1417320"/>
            <a:ext cx="5120640" cy="3566160"/>
          </a:xfrm>
          <a:prstGeom prst="rect">
            <a:avLst/>
          </a:prstGeom>
          <a:noFill/>
          <a:ln/>
        </p:spPr>
        <p:txBody>
          <a:bodyPr wrap="square" lIns="0" tIns="0" rIns="0" bIns="0" rtlCol="0" anchor="t"/>
          <a:lstStyle/>
          <a:p>
            <a:pPr algn="l" indent="0" marL="0">
              <a:lnSpc>
                <a:spcPct val="135000"/>
              </a:lnSpc>
              <a:buNone/>
            </a:pPr>
            <a:r>
              <a:rPr lang="en-US" sz="1300" dirty="0">
                <a:solidFill>
                  <a:srgbClr val="8892B0"/>
                </a:solidFill>
                <a:latin typeface="Calibri" pitchFamily="34" charset="0"/>
                <a:ea typeface="Calibri" pitchFamily="34" charset="-122"/>
                <a:cs typeface="Calibri" pitchFamily="34" charset="-120"/>
              </a:rPr>
              <a:t>Pasar IoT Indonesia diproyeksikan tumbuh </a:t>
            </a:r>
            <a:pPr algn="l" indent="0" marL="0">
              <a:lnSpc>
                <a:spcPct val="135000"/>
              </a:lnSpc>
              <a:buNone/>
            </a:pPr>
            <a:r>
              <a:rPr lang="en-US" sz="1300" b="1" dirty="0">
                <a:solidFill>
                  <a:srgbClr val="E6F1FF"/>
                </a:solidFill>
                <a:latin typeface="Calibri" pitchFamily="34" charset="0"/>
                <a:ea typeface="Calibri" pitchFamily="34" charset="-122"/>
                <a:cs typeface="Calibri" pitchFamily="34" charset="-120"/>
              </a:rPr>
              <a:t>CAGR 25%</a:t>
            </a:r>
            <a:pPr algn="l" indent="0" marL="0">
              <a:lnSpc>
                <a:spcPct val="135000"/>
              </a:lnSpc>
              <a:buNone/>
            </a:pPr>
            <a:r>
              <a:rPr lang="en-US" sz="1300" dirty="0">
                <a:solidFill>
                  <a:srgbClr val="8892B0"/>
                </a:solidFill>
                <a:latin typeface="Calibri" pitchFamily="34" charset="0"/>
                <a:ea typeface="Calibri" pitchFamily="34" charset="-122"/>
                <a:cs typeface="Calibri" pitchFamily="34" charset="-120"/>
              </a:rPr>
              <a:t> hingga 2030, didorong Making Indonesia 4.0. Pasar jasa kelistrikan domestik bernilai </a:t>
            </a:r>
            <a:pPr algn="l" indent="0" marL="0">
              <a:lnSpc>
                <a:spcPct val="135000"/>
              </a:lnSpc>
              <a:buNone/>
            </a:pPr>
            <a:r>
              <a:rPr lang="en-US" sz="1300" b="1" dirty="0">
                <a:solidFill>
                  <a:srgbClr val="E6F1FF"/>
                </a:solidFill>
                <a:latin typeface="Calibri" pitchFamily="34" charset="0"/>
                <a:ea typeface="Calibri" pitchFamily="34" charset="-122"/>
                <a:cs typeface="Calibri" pitchFamily="34" charset="-120"/>
              </a:rPr>
              <a:t>Rp 45 triliun/tahun</a:t>
            </a:r>
            <a:pPr algn="l" indent="0" marL="0">
              <a:lnSpc>
                <a:spcPct val="135000"/>
              </a:lnSpc>
              <a:buNone/>
            </a:pPr>
            <a:r>
              <a:rPr lang="en-US" sz="1300" dirty="0">
                <a:solidFill>
                  <a:srgbClr val="8892B0"/>
                </a:solidFill>
                <a:latin typeface="Calibri" pitchFamily="34" charset="0"/>
                <a:ea typeface="Calibri" pitchFamily="34" charset="-122"/>
                <a:cs typeface="Calibri" pitchFamily="34" charset="-120"/>
              </a:rPr>
              <a:t>, dengan 60% masih dilayani tukang listrik informal tanpa sertifikasi — celah besar bagi model VoltCrew yang profesional namun terjangkau.</a:t>
            </a:r>
            <a:endParaRPr lang="en-US" sz="1300" dirty="0"/>
          </a:p>
        </p:txBody>
      </p:sp>
      <p:sp>
        <p:nvSpPr>
          <p:cNvPr id="5" name="Shape 3"/>
          <p:cNvSpPr/>
          <p:nvPr/>
        </p:nvSpPr>
        <p:spPr>
          <a:xfrm>
            <a:off x="548640" y="3794760"/>
            <a:ext cx="2468880" cy="1188720"/>
          </a:xfrm>
          <a:prstGeom prst="roundRect">
            <a:avLst>
              <a:gd name="adj" fmla="val 6923"/>
            </a:avLst>
          </a:prstGeom>
          <a:solidFill>
            <a:srgbClr val="112240"/>
          </a:solidFill>
          <a:ln w="12700">
            <a:solidFill>
              <a:srgbClr val="1D3A63"/>
            </a:solidFill>
            <a:prstDash val="solid"/>
          </a:ln>
        </p:spPr>
      </p:sp>
      <p:sp>
        <p:nvSpPr>
          <p:cNvPr id="6" name="Text 4"/>
          <p:cNvSpPr/>
          <p:nvPr/>
        </p:nvSpPr>
        <p:spPr>
          <a:xfrm>
            <a:off x="640080" y="4008730"/>
            <a:ext cx="2286000" cy="594360"/>
          </a:xfrm>
          <a:prstGeom prst="rect">
            <a:avLst/>
          </a:prstGeom>
          <a:noFill/>
          <a:ln/>
        </p:spPr>
        <p:txBody>
          <a:bodyPr wrap="square" lIns="0" tIns="0" rIns="0" bIns="0" rtlCol="0" anchor="ctr">
            <a:normAutofit/>
          </a:bodyPr>
          <a:lstStyle/>
          <a:p>
            <a:pPr algn="ctr" indent="0" marL="0">
              <a:buNone/>
            </a:pPr>
            <a:r>
              <a:rPr lang="en-US" sz="2400" b="1" dirty="0">
                <a:solidFill>
                  <a:srgbClr val="64FFDA"/>
                </a:solidFill>
                <a:latin typeface="Calibri" pitchFamily="34" charset="0"/>
                <a:ea typeface="Calibri" pitchFamily="34" charset="-122"/>
                <a:cs typeface="Calibri" pitchFamily="34" charset="-120"/>
              </a:rPr>
              <a:t>Rp 45 T</a:t>
            </a:r>
            <a:endParaRPr lang="en-US" sz="2400" dirty="0"/>
          </a:p>
        </p:txBody>
      </p:sp>
      <p:sp>
        <p:nvSpPr>
          <p:cNvPr id="7" name="Text 5"/>
          <p:cNvSpPr/>
          <p:nvPr/>
        </p:nvSpPr>
        <p:spPr>
          <a:xfrm>
            <a:off x="640080" y="4579315"/>
            <a:ext cx="2286000" cy="356616"/>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Pasar Jasa Kelistrikan/Tahun</a:t>
            </a:r>
            <a:endParaRPr lang="en-US" sz="1050" dirty="0"/>
          </a:p>
        </p:txBody>
      </p:sp>
      <p:sp>
        <p:nvSpPr>
          <p:cNvPr id="8" name="Shape 6"/>
          <p:cNvSpPr/>
          <p:nvPr/>
        </p:nvSpPr>
        <p:spPr>
          <a:xfrm>
            <a:off x="3200400" y="3794760"/>
            <a:ext cx="2468880" cy="1188720"/>
          </a:xfrm>
          <a:prstGeom prst="roundRect">
            <a:avLst>
              <a:gd name="adj" fmla="val 6923"/>
            </a:avLst>
          </a:prstGeom>
          <a:solidFill>
            <a:srgbClr val="112240"/>
          </a:solidFill>
          <a:ln w="12700">
            <a:solidFill>
              <a:srgbClr val="1D3A63"/>
            </a:solidFill>
            <a:prstDash val="solid"/>
          </a:ln>
        </p:spPr>
      </p:sp>
      <p:sp>
        <p:nvSpPr>
          <p:cNvPr id="9" name="Text 7"/>
          <p:cNvSpPr/>
          <p:nvPr/>
        </p:nvSpPr>
        <p:spPr>
          <a:xfrm>
            <a:off x="3291840" y="4008730"/>
            <a:ext cx="2286000" cy="594360"/>
          </a:xfrm>
          <a:prstGeom prst="rect">
            <a:avLst/>
          </a:prstGeom>
          <a:noFill/>
          <a:ln/>
        </p:spPr>
        <p:txBody>
          <a:bodyPr wrap="square" lIns="0" tIns="0" rIns="0" bIns="0" rtlCol="0" anchor="ctr">
            <a:normAutofit/>
          </a:bodyPr>
          <a:lstStyle/>
          <a:p>
            <a:pPr algn="ctr" indent="0" marL="0">
              <a:buNone/>
            </a:pPr>
            <a:r>
              <a:rPr lang="en-US" sz="2400" b="1" dirty="0">
                <a:solidFill>
                  <a:srgbClr val="64FFDA"/>
                </a:solidFill>
                <a:latin typeface="Calibri" pitchFamily="34" charset="0"/>
                <a:ea typeface="Calibri" pitchFamily="34" charset="-122"/>
                <a:cs typeface="Calibri" pitchFamily="34" charset="-120"/>
              </a:rPr>
              <a:t>CAGR 25%</a:t>
            </a:r>
            <a:endParaRPr lang="en-US" sz="2400" dirty="0"/>
          </a:p>
        </p:txBody>
      </p:sp>
      <p:sp>
        <p:nvSpPr>
          <p:cNvPr id="10" name="Text 8"/>
          <p:cNvSpPr/>
          <p:nvPr/>
        </p:nvSpPr>
        <p:spPr>
          <a:xfrm>
            <a:off x="3291840" y="4579315"/>
            <a:ext cx="2286000" cy="356616"/>
          </a:xfrm>
          <a:prstGeom prst="rect">
            <a:avLst/>
          </a:prstGeom>
          <a:noFill/>
          <a:ln/>
        </p:spPr>
        <p:txBody>
          <a:bodyPr wrap="square" lIns="0" tIns="0" rIns="0" bIns="0" rtlCol="0" anchor="ctr"/>
          <a:lstStyle/>
          <a:p>
            <a:pPr algn="ctr" indent="0" marL="0">
              <a:buNone/>
            </a:pPr>
            <a:r>
              <a:rPr lang="en-US" sz="1050" dirty="0">
                <a:solidFill>
                  <a:srgbClr val="8892B0"/>
                </a:solidFill>
                <a:latin typeface="Calibri" pitchFamily="34" charset="0"/>
                <a:ea typeface="Calibri" pitchFamily="34" charset="-122"/>
                <a:cs typeface="Calibri" pitchFamily="34" charset="-120"/>
              </a:rPr>
              <a:t>Pertumbuhan Pasar IoT</a:t>
            </a:r>
            <a:endParaRPr lang="en-US" sz="1050" dirty="0"/>
          </a:p>
        </p:txBody>
      </p:sp>
      <p:sp>
        <p:nvSpPr>
          <p:cNvPr id="11" name="Shape 9"/>
          <p:cNvSpPr/>
          <p:nvPr/>
        </p:nvSpPr>
        <p:spPr>
          <a:xfrm>
            <a:off x="6903720" y="1097280"/>
            <a:ext cx="4297680" cy="4297680"/>
          </a:xfrm>
          <a:prstGeom prst="ellipse">
            <a:avLst/>
          </a:prstGeom>
          <a:solidFill>
            <a:srgbClr val="0984E3">
              <a:alpha val="12000"/>
            </a:srgbClr>
          </a:solidFill>
          <a:ln w="15875">
            <a:solidFill>
              <a:srgbClr val="0984E3"/>
            </a:solidFill>
            <a:prstDash val="solid"/>
          </a:ln>
        </p:spPr>
      </p:sp>
      <p:sp>
        <p:nvSpPr>
          <p:cNvPr id="12" name="Shape 10"/>
          <p:cNvSpPr/>
          <p:nvPr/>
        </p:nvSpPr>
        <p:spPr>
          <a:xfrm>
            <a:off x="7635240" y="2011680"/>
            <a:ext cx="2834640" cy="2834640"/>
          </a:xfrm>
          <a:prstGeom prst="ellipse">
            <a:avLst/>
          </a:prstGeom>
          <a:solidFill>
            <a:srgbClr val="64FFDA">
              <a:alpha val="16000"/>
            </a:srgbClr>
          </a:solidFill>
          <a:ln w="15875">
            <a:solidFill>
              <a:srgbClr val="64FFDA"/>
            </a:solidFill>
            <a:prstDash val="solid"/>
          </a:ln>
        </p:spPr>
      </p:sp>
      <p:sp>
        <p:nvSpPr>
          <p:cNvPr id="13" name="Shape 11"/>
          <p:cNvSpPr/>
          <p:nvPr/>
        </p:nvSpPr>
        <p:spPr>
          <a:xfrm>
            <a:off x="8275320" y="2743200"/>
            <a:ext cx="1554480" cy="1554480"/>
          </a:xfrm>
          <a:prstGeom prst="ellipse">
            <a:avLst/>
          </a:prstGeom>
          <a:solidFill>
            <a:srgbClr val="64FFDA"/>
          </a:solidFill>
          <a:ln/>
        </p:spPr>
      </p:sp>
      <p:sp>
        <p:nvSpPr>
          <p:cNvPr id="14" name="Text 12"/>
          <p:cNvSpPr/>
          <p:nvPr/>
        </p:nvSpPr>
        <p:spPr>
          <a:xfrm>
            <a:off x="7589520" y="914400"/>
            <a:ext cx="2926080" cy="502920"/>
          </a:xfrm>
          <a:prstGeom prst="rect">
            <a:avLst/>
          </a:prstGeom>
          <a:noFill/>
          <a:ln/>
        </p:spPr>
        <p:txBody>
          <a:bodyPr wrap="square" lIns="0" tIns="0" rIns="0" bIns="0" rtlCol="0" anchor="ctr"/>
          <a:lstStyle/>
          <a:p>
            <a:pPr algn="ctr" indent="0" marL="0">
              <a:buNone/>
            </a:pPr>
            <a:r>
              <a:rPr lang="en-US" sz="1100" b="1" dirty="0">
                <a:solidFill>
                  <a:srgbClr val="CCD6F6"/>
                </a:solidFill>
                <a:latin typeface="Calibri" pitchFamily="34" charset="0"/>
                <a:ea typeface="Calibri" pitchFamily="34" charset="-122"/>
                <a:cs typeface="Calibri" pitchFamily="34" charset="-120"/>
              </a:rPr>
              <a:t>TAM</a:t>
            </a:r>
            <a:endParaRPr lang="en-US" sz="1100" dirty="0"/>
          </a:p>
          <a:p>
            <a:pPr algn="ctr" indent="0" marL="0">
              <a:buNone/>
            </a:pPr>
            <a:r>
              <a:rPr lang="en-US" sz="1100" b="1" dirty="0">
                <a:solidFill>
                  <a:srgbClr val="CCD6F6"/>
                </a:solidFill>
                <a:latin typeface="Calibri" pitchFamily="34" charset="0"/>
                <a:ea typeface="Calibri" pitchFamily="34" charset="-122"/>
                <a:cs typeface="Calibri" pitchFamily="34" charset="-120"/>
              </a:rPr>
              <a:t>Rp 54,7 T/tahun</a:t>
            </a:r>
            <a:endParaRPr lang="en-US" sz="1100" dirty="0"/>
          </a:p>
        </p:txBody>
      </p:sp>
      <p:sp>
        <p:nvSpPr>
          <p:cNvPr id="15" name="Text 13"/>
          <p:cNvSpPr/>
          <p:nvPr/>
        </p:nvSpPr>
        <p:spPr>
          <a:xfrm>
            <a:off x="7772400" y="2194560"/>
            <a:ext cx="2560320" cy="365760"/>
          </a:xfrm>
          <a:prstGeom prst="rect">
            <a:avLst/>
          </a:prstGeom>
          <a:noFill/>
          <a:ln/>
        </p:spPr>
        <p:txBody>
          <a:bodyPr wrap="square" lIns="0" tIns="0" rIns="0" bIns="0" rtlCol="0" anchor="ctr"/>
          <a:lstStyle/>
          <a:p>
            <a:pPr algn="ctr" indent="0" marL="0">
              <a:buNone/>
            </a:pPr>
            <a:r>
              <a:rPr lang="en-US" sz="1050" b="1" dirty="0">
                <a:solidFill>
                  <a:srgbClr val="A9C3FF"/>
                </a:solidFill>
                <a:latin typeface="Calibri" pitchFamily="34" charset="0"/>
                <a:ea typeface="Calibri" pitchFamily="34" charset="-122"/>
                <a:cs typeface="Calibri" pitchFamily="34" charset="-120"/>
              </a:rPr>
              <a:t>SAM — Rp 8,2 T/tahun</a:t>
            </a:r>
            <a:endParaRPr lang="en-US" sz="1050" dirty="0"/>
          </a:p>
        </p:txBody>
      </p:sp>
      <p:sp>
        <p:nvSpPr>
          <p:cNvPr id="16" name="Text 14"/>
          <p:cNvSpPr/>
          <p:nvPr/>
        </p:nvSpPr>
        <p:spPr>
          <a:xfrm>
            <a:off x="8275320" y="2990088"/>
            <a:ext cx="1554480" cy="502920"/>
          </a:xfrm>
          <a:prstGeom prst="rect">
            <a:avLst/>
          </a:prstGeom>
          <a:noFill/>
          <a:ln/>
        </p:spPr>
        <p:txBody>
          <a:bodyPr wrap="square" lIns="0" tIns="0" rIns="0" bIns="0" rtlCol="0" anchor="ctr"/>
          <a:lstStyle/>
          <a:p>
            <a:pPr algn="ctr" indent="0" marL="0">
              <a:buNone/>
            </a:pPr>
            <a:r>
              <a:rPr lang="en-US" sz="950" b="1" dirty="0">
                <a:solidFill>
                  <a:srgbClr val="0A192F"/>
                </a:solidFill>
                <a:latin typeface="Calibri" pitchFamily="34" charset="0"/>
                <a:ea typeface="Calibri" pitchFamily="34" charset="-122"/>
                <a:cs typeface="Calibri" pitchFamily="34" charset="-120"/>
              </a:rPr>
              <a:t>SOM</a:t>
            </a:r>
            <a:endParaRPr lang="en-US" sz="950" dirty="0"/>
          </a:p>
          <a:p>
            <a:pPr algn="ctr" indent="0" marL="0">
              <a:buNone/>
            </a:pPr>
            <a:r>
              <a:rPr lang="en-US" sz="950" b="1" dirty="0">
                <a:solidFill>
                  <a:srgbClr val="0A192F"/>
                </a:solidFill>
                <a:latin typeface="Calibri" pitchFamily="34" charset="0"/>
                <a:ea typeface="Calibri" pitchFamily="34" charset="-122"/>
                <a:cs typeface="Calibri" pitchFamily="34" charset="-120"/>
              </a:rPr>
              <a:t>Rp 36 M/thn (Th-5)</a:t>
            </a:r>
            <a:endParaRPr lang="en-US" sz="950" dirty="0"/>
          </a:p>
        </p:txBody>
      </p:sp>
      <p:sp>
        <p:nvSpPr>
          <p:cNvPr id="17" name="Text 15"/>
          <p:cNvSpPr/>
          <p:nvPr/>
        </p:nvSpPr>
        <p:spPr>
          <a:xfrm>
            <a:off x="6903720" y="5303520"/>
            <a:ext cx="4297680" cy="365760"/>
          </a:xfrm>
          <a:prstGeom prst="rect">
            <a:avLst/>
          </a:prstGeom>
          <a:noFill/>
          <a:ln/>
        </p:spPr>
        <p:txBody>
          <a:bodyPr wrap="square" lIns="0" tIns="0" rIns="0" bIns="0" rtlCol="0" anchor="ctr"/>
          <a:lstStyle/>
          <a:p>
            <a:pPr algn="ctr" indent="0" marL="0">
              <a:buNone/>
            </a:pPr>
            <a:r>
              <a:rPr lang="en-US" sz="850" i="1" dirty="0">
                <a:solidFill>
                  <a:srgbClr val="8892B0"/>
                </a:solidFill>
                <a:latin typeface="Calibri" pitchFamily="34" charset="0"/>
                <a:ea typeface="Calibri" pitchFamily="34" charset="-122"/>
                <a:cs typeface="Calibri" pitchFamily="34" charset="-120"/>
              </a:rPr>
              <a:t>Total Addressable → Serviceable Available → Serviceable Obtainable Market</a:t>
            </a:r>
            <a:endParaRPr lang="en-US" sz="850" dirty="0"/>
          </a:p>
        </p:txBody>
      </p:sp>
      <p:sp>
        <p:nvSpPr>
          <p:cNvPr id="18" name="Text 16"/>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9" name="Text 17"/>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3  </a:t>
            </a:r>
            <a:pPr algn="l" indent="0" marL="0">
              <a:buNone/>
            </a:pPr>
            <a:r>
              <a:rPr lang="en-US" sz="2800" b="1" dirty="0">
                <a:solidFill>
                  <a:srgbClr val="E6F1FF"/>
                </a:solidFill>
                <a:latin typeface="Calibri" pitchFamily="34" charset="0"/>
                <a:ea typeface="Calibri" pitchFamily="34" charset="-122"/>
                <a:cs typeface="Calibri" pitchFamily="34" charset="-120"/>
              </a:rPr>
              <a:t>Analisis Pasar</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Target Customer</a:t>
            </a:r>
            <a:endParaRPr lang="en-US" sz="1300" dirty="0"/>
          </a:p>
        </p:txBody>
      </p:sp>
      <p:sp>
        <p:nvSpPr>
          <p:cNvPr id="4" name="Shape 2"/>
          <p:cNvSpPr/>
          <p:nvPr/>
        </p:nvSpPr>
        <p:spPr>
          <a:xfrm>
            <a:off x="548640" y="1828800"/>
            <a:ext cx="3444240" cy="2834640"/>
          </a:xfrm>
          <a:prstGeom prst="roundRect">
            <a:avLst>
              <a:gd name="adj" fmla="val 2581"/>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5" name="Image 0" descr="/home/claude/voltcrew-ppt/assets/home_teal.png">    </p:cNvPr>
          <p:cNvPicPr>
            <a:picLocks noChangeAspect="1"/>
          </p:cNvPicPr>
          <p:nvPr/>
        </p:nvPicPr>
        <p:blipFill>
          <a:blip r:embed="rId1"/>
          <a:stretch>
            <a:fillRect/>
          </a:stretch>
        </p:blipFill>
        <p:spPr>
          <a:xfrm>
            <a:off x="2087880" y="1993392"/>
            <a:ext cx="365760" cy="365760"/>
          </a:xfrm>
          <a:prstGeom prst="rect">
            <a:avLst/>
          </a:prstGeom>
        </p:spPr>
      </p:pic>
      <p:sp>
        <p:nvSpPr>
          <p:cNvPr id="6" name="Text 3"/>
          <p:cNvSpPr/>
          <p:nvPr/>
        </p:nvSpPr>
        <p:spPr>
          <a:xfrm>
            <a:off x="685800" y="2450592"/>
            <a:ext cx="3169920" cy="320040"/>
          </a:xfrm>
          <a:prstGeom prst="rect">
            <a:avLst/>
          </a:prstGeom>
          <a:noFill/>
          <a:ln/>
        </p:spPr>
        <p:txBody>
          <a:bodyPr wrap="square" lIns="0" tIns="0" rIns="0" bIns="0" rtlCol="0" anchor="ctr"/>
          <a:lstStyle/>
          <a:p>
            <a:pPr algn="ctr" indent="0" marL="0">
              <a:buNone/>
            </a:pPr>
            <a:r>
              <a:rPr lang="en-US" sz="1400" b="1" dirty="0">
                <a:solidFill>
                  <a:srgbClr val="E6F1FF"/>
                </a:solidFill>
                <a:latin typeface="Calibri" pitchFamily="34" charset="0"/>
                <a:ea typeface="Calibri" pitchFamily="34" charset="-122"/>
                <a:cs typeface="Calibri" pitchFamily="34" charset="-120"/>
              </a:rPr>
              <a:t>Pemilik Rumah &amp; Kost</a:t>
            </a:r>
            <a:endParaRPr lang="en-US" sz="1400" dirty="0"/>
          </a:p>
        </p:txBody>
      </p:sp>
      <p:sp>
        <p:nvSpPr>
          <p:cNvPr id="7" name="Text 4"/>
          <p:cNvSpPr/>
          <p:nvPr/>
        </p:nvSpPr>
        <p:spPr>
          <a:xfrm>
            <a:off x="685800" y="2798064"/>
            <a:ext cx="3169920" cy="1755648"/>
          </a:xfrm>
          <a:prstGeom prst="rect">
            <a:avLst/>
          </a:prstGeom>
          <a:noFill/>
          <a:ln/>
        </p:spPr>
        <p:txBody>
          <a:bodyPr wrap="square" lIns="0" tIns="0" rIns="0" bIns="0" rtlCol="0" anchor="t"/>
          <a:lstStyle/>
          <a:p>
            <a:pPr algn="ctr" indent="0" marL="0">
              <a:lnSpc>
                <a:spcPct val="115000"/>
              </a:lnSpc>
              <a:buNone/>
            </a:pPr>
            <a:r>
              <a:rPr lang="en-US" sz="1150" dirty="0">
                <a:solidFill>
                  <a:srgbClr val="8892B0"/>
                </a:solidFill>
                <a:latin typeface="Calibri" pitchFamily="34" charset="0"/>
                <a:ea typeface="Calibri" pitchFamily="34" charset="-122"/>
                <a:cs typeface="Calibri" pitchFamily="34" charset="-120"/>
              </a:rPr>
              <a:t>Usia 25–40 tahun, butuh instalasi aman &amp; smart home starter kit</a:t>
            </a:r>
            <a:endParaRPr lang="en-US" sz="1150" dirty="0"/>
          </a:p>
        </p:txBody>
      </p:sp>
      <p:sp>
        <p:nvSpPr>
          <p:cNvPr id="8" name="Shape 5"/>
          <p:cNvSpPr/>
          <p:nvPr/>
        </p:nvSpPr>
        <p:spPr>
          <a:xfrm>
            <a:off x="4358640" y="1828800"/>
            <a:ext cx="3444240" cy="2834640"/>
          </a:xfrm>
          <a:prstGeom prst="roundRect">
            <a:avLst>
              <a:gd name="adj" fmla="val 2581"/>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9" name="Image 1" descr="/home/claude/voltcrew-ppt/assets/usergrad_teal.png">    </p:cNvPr>
          <p:cNvPicPr>
            <a:picLocks noChangeAspect="1"/>
          </p:cNvPicPr>
          <p:nvPr/>
        </p:nvPicPr>
        <p:blipFill>
          <a:blip r:embed="rId2"/>
          <a:stretch>
            <a:fillRect/>
          </a:stretch>
        </p:blipFill>
        <p:spPr>
          <a:xfrm>
            <a:off x="5897880" y="1993392"/>
            <a:ext cx="365760" cy="365760"/>
          </a:xfrm>
          <a:prstGeom prst="rect">
            <a:avLst/>
          </a:prstGeom>
        </p:spPr>
      </p:pic>
      <p:sp>
        <p:nvSpPr>
          <p:cNvPr id="10" name="Text 6"/>
          <p:cNvSpPr/>
          <p:nvPr/>
        </p:nvSpPr>
        <p:spPr>
          <a:xfrm>
            <a:off x="4495800" y="2450592"/>
            <a:ext cx="3169920" cy="320040"/>
          </a:xfrm>
          <a:prstGeom prst="rect">
            <a:avLst/>
          </a:prstGeom>
          <a:noFill/>
          <a:ln/>
        </p:spPr>
        <p:txBody>
          <a:bodyPr wrap="square" lIns="0" tIns="0" rIns="0" bIns="0" rtlCol="0" anchor="ctr"/>
          <a:lstStyle/>
          <a:p>
            <a:pPr algn="ctr" indent="0" marL="0">
              <a:buNone/>
            </a:pPr>
            <a:r>
              <a:rPr lang="en-US" sz="1400" b="1" dirty="0">
                <a:solidFill>
                  <a:srgbClr val="E6F1FF"/>
                </a:solidFill>
                <a:latin typeface="Calibri" pitchFamily="34" charset="0"/>
                <a:ea typeface="Calibri" pitchFamily="34" charset="-122"/>
                <a:cs typeface="Calibri" pitchFamily="34" charset="-120"/>
              </a:rPr>
              <a:t>Mahasiswa &amp; Pelajar</a:t>
            </a:r>
            <a:endParaRPr lang="en-US" sz="1400" dirty="0"/>
          </a:p>
        </p:txBody>
      </p:sp>
      <p:sp>
        <p:nvSpPr>
          <p:cNvPr id="11" name="Text 7"/>
          <p:cNvSpPr/>
          <p:nvPr/>
        </p:nvSpPr>
        <p:spPr>
          <a:xfrm>
            <a:off x="4495800" y="2798064"/>
            <a:ext cx="3169920" cy="1755648"/>
          </a:xfrm>
          <a:prstGeom prst="rect">
            <a:avLst/>
          </a:prstGeom>
          <a:noFill/>
          <a:ln/>
        </p:spPr>
        <p:txBody>
          <a:bodyPr wrap="square" lIns="0" tIns="0" rIns="0" bIns="0" rtlCol="0" anchor="t"/>
          <a:lstStyle/>
          <a:p>
            <a:pPr algn="ctr" indent="0" marL="0">
              <a:lnSpc>
                <a:spcPct val="115000"/>
              </a:lnSpc>
              <a:buNone/>
            </a:pPr>
            <a:r>
              <a:rPr lang="en-US" sz="1150" dirty="0">
                <a:solidFill>
                  <a:srgbClr val="8892B0"/>
                </a:solidFill>
                <a:latin typeface="Calibri" pitchFamily="34" charset="0"/>
                <a:ea typeface="Calibri" pitchFamily="34" charset="-122"/>
                <a:cs typeface="Calibri" pitchFamily="34" charset="-120"/>
              </a:rPr>
              <a:t>Butuh bimbingan project, workshop hands-on, komponen elektronika</a:t>
            </a:r>
            <a:endParaRPr lang="en-US" sz="1150" dirty="0"/>
          </a:p>
        </p:txBody>
      </p:sp>
      <p:sp>
        <p:nvSpPr>
          <p:cNvPr id="12" name="Shape 8"/>
          <p:cNvSpPr/>
          <p:nvPr/>
        </p:nvSpPr>
        <p:spPr>
          <a:xfrm>
            <a:off x="8168640" y="1828800"/>
            <a:ext cx="3444240" cy="2834640"/>
          </a:xfrm>
          <a:prstGeom prst="roundRect">
            <a:avLst>
              <a:gd name="adj" fmla="val 2581"/>
            </a:avLst>
          </a:prstGeom>
          <a:solidFill>
            <a:srgbClr val="112240"/>
          </a:solidFill>
          <a:ln w="12700">
            <a:solidFill>
              <a:srgbClr val="1D3A63"/>
            </a:solidFill>
            <a:prstDash val="solid"/>
          </a:ln>
          <a:effectLst>
            <a:outerShdw sx="100000" sy="100000" kx="0" ky="0" algn="bl" rotWithShape="0" blurRad="101600" dist="38100" dir="5400000">
              <a:srgbClr val="000000">
                <a:alpha val="25000"/>
              </a:srgbClr>
            </a:outerShdw>
          </a:effectLst>
        </p:spPr>
      </p:sp>
      <p:pic>
        <p:nvPicPr>
          <p:cNvPr id="13" name="Image 2" descr="/home/claude/voltcrew-ppt/assets/building_teal.png">    </p:cNvPr>
          <p:cNvPicPr>
            <a:picLocks noChangeAspect="1"/>
          </p:cNvPicPr>
          <p:nvPr/>
        </p:nvPicPr>
        <p:blipFill>
          <a:blip r:embed="rId3"/>
          <a:stretch>
            <a:fillRect/>
          </a:stretch>
        </p:blipFill>
        <p:spPr>
          <a:xfrm>
            <a:off x="9707880" y="1993392"/>
            <a:ext cx="365760" cy="365760"/>
          </a:xfrm>
          <a:prstGeom prst="rect">
            <a:avLst/>
          </a:prstGeom>
        </p:spPr>
      </p:pic>
      <p:sp>
        <p:nvSpPr>
          <p:cNvPr id="14" name="Text 9"/>
          <p:cNvSpPr/>
          <p:nvPr/>
        </p:nvSpPr>
        <p:spPr>
          <a:xfrm>
            <a:off x="8305800" y="2450592"/>
            <a:ext cx="3169920" cy="320040"/>
          </a:xfrm>
          <a:prstGeom prst="rect">
            <a:avLst/>
          </a:prstGeom>
          <a:noFill/>
          <a:ln/>
        </p:spPr>
        <p:txBody>
          <a:bodyPr wrap="square" lIns="0" tIns="0" rIns="0" bIns="0" rtlCol="0" anchor="ctr"/>
          <a:lstStyle/>
          <a:p>
            <a:pPr algn="ctr" indent="0" marL="0">
              <a:buNone/>
            </a:pPr>
            <a:r>
              <a:rPr lang="en-US" sz="1400" b="1" dirty="0">
                <a:solidFill>
                  <a:srgbClr val="E6F1FF"/>
                </a:solidFill>
                <a:latin typeface="Calibri" pitchFamily="34" charset="0"/>
                <a:ea typeface="Calibri" pitchFamily="34" charset="-122"/>
                <a:cs typeface="Calibri" pitchFamily="34" charset="-120"/>
              </a:rPr>
              <a:t>Startup &amp; UMKM</a:t>
            </a:r>
            <a:endParaRPr lang="en-US" sz="1400" dirty="0"/>
          </a:p>
        </p:txBody>
      </p:sp>
      <p:sp>
        <p:nvSpPr>
          <p:cNvPr id="15" name="Text 10"/>
          <p:cNvSpPr/>
          <p:nvPr/>
        </p:nvSpPr>
        <p:spPr>
          <a:xfrm>
            <a:off x="8305800" y="2798064"/>
            <a:ext cx="3169920" cy="1755648"/>
          </a:xfrm>
          <a:prstGeom prst="rect">
            <a:avLst/>
          </a:prstGeom>
          <a:noFill/>
          <a:ln/>
        </p:spPr>
        <p:txBody>
          <a:bodyPr wrap="square" lIns="0" tIns="0" rIns="0" bIns="0" rtlCol="0" anchor="t"/>
          <a:lstStyle/>
          <a:p>
            <a:pPr algn="ctr" indent="0" marL="0">
              <a:lnSpc>
                <a:spcPct val="115000"/>
              </a:lnSpc>
              <a:buNone/>
            </a:pPr>
            <a:r>
              <a:rPr lang="en-US" sz="1150" dirty="0">
                <a:solidFill>
                  <a:srgbClr val="8892B0"/>
                </a:solidFill>
                <a:latin typeface="Calibri" pitchFamily="34" charset="0"/>
                <a:ea typeface="Calibri" pitchFamily="34" charset="-122"/>
                <a:cs typeface="Calibri" pitchFamily="34" charset="-120"/>
              </a:rPr>
              <a:t>Butuh setup kantor pintar &amp; instalasi listrik komersial hemat budget</a:t>
            </a:r>
            <a:endParaRPr lang="en-US" sz="1150" dirty="0"/>
          </a:p>
        </p:txBody>
      </p:sp>
      <p:sp>
        <p:nvSpPr>
          <p:cNvPr id="16" name="Text 11"/>
          <p:cNvSpPr/>
          <p:nvPr/>
        </p:nvSpPr>
        <p:spPr>
          <a:xfrm>
            <a:off x="548640" y="4892040"/>
            <a:ext cx="11064240" cy="365760"/>
          </a:xfrm>
          <a:prstGeom prst="rect">
            <a:avLst/>
          </a:prstGeom>
          <a:noFill/>
          <a:ln/>
        </p:spPr>
        <p:txBody>
          <a:bodyPr wrap="square" lIns="0" tIns="0" rIns="0" bIns="0" rtlCol="0" anchor="ctr"/>
          <a:lstStyle/>
          <a:p>
            <a:pPr algn="l" indent="0" marL="0">
              <a:buNone/>
            </a:pPr>
            <a:r>
              <a:rPr lang="en-US" sz="1150" i="1" dirty="0">
                <a:solidFill>
                  <a:srgbClr val="8892B0"/>
                </a:solidFill>
                <a:latin typeface="Calibri" pitchFamily="34" charset="0"/>
                <a:ea typeface="Calibri" pitchFamily="34" charset="-122"/>
                <a:cs typeface="Calibri" pitchFamily="34" charset="-120"/>
              </a:rPr>
              <a:t>Ketiga segmen ini merepresentasikan kombinasi kebutuhan jasa profesional dan edukasi praktis yang menjadi keunggulan VoltCrew.</a:t>
            </a:r>
            <a:endParaRPr lang="en-US" sz="1150" dirty="0"/>
          </a:p>
        </p:txBody>
      </p:sp>
      <p:sp>
        <p:nvSpPr>
          <p:cNvPr id="17" name="Text 12"/>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18" name="Text 13"/>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4  </a:t>
            </a:r>
            <a:pPr algn="l" indent="0" marL="0">
              <a:buNone/>
            </a:pPr>
            <a:r>
              <a:rPr lang="en-US" sz="2800" b="1" dirty="0">
                <a:solidFill>
                  <a:srgbClr val="E6F1FF"/>
                </a:solidFill>
                <a:latin typeface="Calibri" pitchFamily="34" charset="0"/>
                <a:ea typeface="Calibri" pitchFamily="34" charset="-122"/>
                <a:cs typeface="Calibri" pitchFamily="34" charset="-120"/>
              </a:rPr>
              <a:t>Strategi Pemasaran (Marketing Mix 7P)</a:t>
            </a:r>
            <a:endParaRPr lang="en-US" sz="2800" dirty="0"/>
          </a:p>
        </p:txBody>
      </p:sp>
      <p:sp>
        <p:nvSpPr>
          <p:cNvPr id="3" name="Shape 1"/>
          <p:cNvSpPr/>
          <p:nvPr/>
        </p:nvSpPr>
        <p:spPr>
          <a:xfrm>
            <a:off x="548640" y="1417320"/>
            <a:ext cx="2615184" cy="1417320"/>
          </a:xfrm>
          <a:prstGeom prst="roundRect">
            <a:avLst>
              <a:gd name="adj" fmla="val 4516"/>
            </a:avLst>
          </a:prstGeom>
          <a:solidFill>
            <a:srgbClr val="112240"/>
          </a:solidFill>
          <a:ln w="12700">
            <a:solidFill>
              <a:srgbClr val="1D3A63"/>
            </a:solidFill>
            <a:prstDash val="solid"/>
          </a:ln>
        </p:spPr>
      </p:sp>
      <p:sp>
        <p:nvSpPr>
          <p:cNvPr id="4" name="Text 2"/>
          <p:cNvSpPr/>
          <p:nvPr/>
        </p:nvSpPr>
        <p:spPr>
          <a:xfrm>
            <a:off x="685800" y="1508760"/>
            <a:ext cx="2340864" cy="274320"/>
          </a:xfrm>
          <a:prstGeom prst="rect">
            <a:avLst/>
          </a:prstGeom>
          <a:noFill/>
          <a:ln/>
        </p:spPr>
        <p:txBody>
          <a:bodyPr wrap="square" lIns="0" tIns="0" rIns="0" bIns="0" rtlCol="0" anchor="ctr"/>
          <a:lstStyle/>
          <a:p>
            <a:pPr algn="l" indent="0" marL="0">
              <a:buNone/>
            </a:pPr>
            <a:r>
              <a:rPr lang="en-US" sz="1150" b="1" dirty="0">
                <a:solidFill>
                  <a:srgbClr val="E6F1FF"/>
                </a:solidFill>
                <a:latin typeface="Calibri" pitchFamily="34" charset="0"/>
                <a:ea typeface="Calibri" pitchFamily="34" charset="-122"/>
                <a:cs typeface="Calibri" pitchFamily="34" charset="-120"/>
              </a:rPr>
              <a:t>📦 Product</a:t>
            </a:r>
            <a:endParaRPr lang="en-US" sz="1150" dirty="0"/>
          </a:p>
        </p:txBody>
      </p:sp>
      <p:sp>
        <p:nvSpPr>
          <p:cNvPr id="5" name="Text 3"/>
          <p:cNvSpPr/>
          <p:nvPr/>
        </p:nvSpPr>
        <p:spPr>
          <a:xfrm>
            <a:off x="685800" y="1801368"/>
            <a:ext cx="2340864" cy="91440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Paket bundling Smart Home Starter Kit, subscription maintenance Rp 199rb/bln, workshop bersertifikat.</a:t>
            </a:r>
            <a:endParaRPr lang="en-US" sz="870" dirty="0"/>
          </a:p>
        </p:txBody>
      </p:sp>
      <p:sp>
        <p:nvSpPr>
          <p:cNvPr id="6" name="Shape 4"/>
          <p:cNvSpPr/>
          <p:nvPr/>
        </p:nvSpPr>
        <p:spPr>
          <a:xfrm>
            <a:off x="3364992" y="1417320"/>
            <a:ext cx="2615184" cy="1417320"/>
          </a:xfrm>
          <a:prstGeom prst="roundRect">
            <a:avLst>
              <a:gd name="adj" fmla="val 4516"/>
            </a:avLst>
          </a:prstGeom>
          <a:solidFill>
            <a:srgbClr val="112240"/>
          </a:solidFill>
          <a:ln w="12700">
            <a:solidFill>
              <a:srgbClr val="1D3A63"/>
            </a:solidFill>
            <a:prstDash val="solid"/>
          </a:ln>
        </p:spPr>
      </p:sp>
      <p:sp>
        <p:nvSpPr>
          <p:cNvPr id="7" name="Text 5"/>
          <p:cNvSpPr/>
          <p:nvPr/>
        </p:nvSpPr>
        <p:spPr>
          <a:xfrm>
            <a:off x="3502152" y="1508760"/>
            <a:ext cx="2340864" cy="274320"/>
          </a:xfrm>
          <a:prstGeom prst="rect">
            <a:avLst/>
          </a:prstGeom>
          <a:noFill/>
          <a:ln/>
        </p:spPr>
        <p:txBody>
          <a:bodyPr wrap="square" lIns="0" tIns="0" rIns="0" bIns="0" rtlCol="0" anchor="ctr"/>
          <a:lstStyle/>
          <a:p>
            <a:pPr algn="l" indent="0" marL="0">
              <a:buNone/>
            </a:pPr>
            <a:r>
              <a:rPr lang="en-US" sz="1150" b="1" dirty="0">
                <a:solidFill>
                  <a:srgbClr val="E6F1FF"/>
                </a:solidFill>
                <a:latin typeface="Calibri" pitchFamily="34" charset="0"/>
                <a:ea typeface="Calibri" pitchFamily="34" charset="-122"/>
                <a:cs typeface="Calibri" pitchFamily="34" charset="-120"/>
              </a:rPr>
              <a:t>💰 Price</a:t>
            </a:r>
            <a:endParaRPr lang="en-US" sz="1150" dirty="0"/>
          </a:p>
        </p:txBody>
      </p:sp>
      <p:sp>
        <p:nvSpPr>
          <p:cNvPr id="8" name="Text 6"/>
          <p:cNvSpPr/>
          <p:nvPr/>
        </p:nvSpPr>
        <p:spPr>
          <a:xfrm>
            <a:off x="3502152" y="1801368"/>
            <a:ext cx="2340864" cy="91440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Penetration pricing 20% di bawah market, freemium edukasi, corporate discount 15% untuk project &gt;Rp 10jt.</a:t>
            </a:r>
            <a:endParaRPr lang="en-US" sz="870" dirty="0"/>
          </a:p>
        </p:txBody>
      </p:sp>
      <p:sp>
        <p:nvSpPr>
          <p:cNvPr id="9" name="Shape 7"/>
          <p:cNvSpPr/>
          <p:nvPr/>
        </p:nvSpPr>
        <p:spPr>
          <a:xfrm>
            <a:off x="6181344" y="1417320"/>
            <a:ext cx="2615184" cy="1417320"/>
          </a:xfrm>
          <a:prstGeom prst="roundRect">
            <a:avLst>
              <a:gd name="adj" fmla="val 4516"/>
            </a:avLst>
          </a:prstGeom>
          <a:solidFill>
            <a:srgbClr val="112240"/>
          </a:solidFill>
          <a:ln w="12700">
            <a:solidFill>
              <a:srgbClr val="1D3A63"/>
            </a:solidFill>
            <a:prstDash val="solid"/>
          </a:ln>
        </p:spPr>
      </p:sp>
      <p:sp>
        <p:nvSpPr>
          <p:cNvPr id="10" name="Text 8"/>
          <p:cNvSpPr/>
          <p:nvPr/>
        </p:nvSpPr>
        <p:spPr>
          <a:xfrm>
            <a:off x="6318504" y="1508760"/>
            <a:ext cx="2340864" cy="274320"/>
          </a:xfrm>
          <a:prstGeom prst="rect">
            <a:avLst/>
          </a:prstGeom>
          <a:noFill/>
          <a:ln/>
        </p:spPr>
        <p:txBody>
          <a:bodyPr wrap="square" lIns="0" tIns="0" rIns="0" bIns="0" rtlCol="0" anchor="ctr"/>
          <a:lstStyle/>
          <a:p>
            <a:pPr algn="l" indent="0" marL="0">
              <a:buNone/>
            </a:pPr>
            <a:r>
              <a:rPr lang="en-US" sz="1150" b="1" dirty="0">
                <a:solidFill>
                  <a:srgbClr val="E6F1FF"/>
                </a:solidFill>
                <a:latin typeface="Calibri" pitchFamily="34" charset="0"/>
                <a:ea typeface="Calibri" pitchFamily="34" charset="-122"/>
                <a:cs typeface="Calibri" pitchFamily="34" charset="-120"/>
              </a:rPr>
              <a:t>📍 Place</a:t>
            </a:r>
            <a:endParaRPr lang="en-US" sz="1150" dirty="0"/>
          </a:p>
        </p:txBody>
      </p:sp>
      <p:sp>
        <p:nvSpPr>
          <p:cNvPr id="11" name="Text 9"/>
          <p:cNvSpPr/>
          <p:nvPr/>
        </p:nvSpPr>
        <p:spPr>
          <a:xfrm>
            <a:off x="6318504" y="1801368"/>
            <a:ext cx="2340864" cy="91440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Online (website, IG, TikTok, WA Business), offline (booth kampus, pameran), partnership kost/coworking.</a:t>
            </a:r>
            <a:endParaRPr lang="en-US" sz="870" dirty="0"/>
          </a:p>
        </p:txBody>
      </p:sp>
      <p:sp>
        <p:nvSpPr>
          <p:cNvPr id="12" name="Shape 10"/>
          <p:cNvSpPr/>
          <p:nvPr/>
        </p:nvSpPr>
        <p:spPr>
          <a:xfrm>
            <a:off x="8997696" y="1417320"/>
            <a:ext cx="2615184" cy="1417320"/>
          </a:xfrm>
          <a:prstGeom prst="roundRect">
            <a:avLst>
              <a:gd name="adj" fmla="val 4516"/>
            </a:avLst>
          </a:prstGeom>
          <a:solidFill>
            <a:srgbClr val="112240"/>
          </a:solidFill>
          <a:ln w="12700">
            <a:solidFill>
              <a:srgbClr val="1D3A63"/>
            </a:solidFill>
            <a:prstDash val="solid"/>
          </a:ln>
        </p:spPr>
      </p:sp>
      <p:sp>
        <p:nvSpPr>
          <p:cNvPr id="13" name="Text 11"/>
          <p:cNvSpPr/>
          <p:nvPr/>
        </p:nvSpPr>
        <p:spPr>
          <a:xfrm>
            <a:off x="9134856" y="1508760"/>
            <a:ext cx="2340864" cy="274320"/>
          </a:xfrm>
          <a:prstGeom prst="rect">
            <a:avLst/>
          </a:prstGeom>
          <a:noFill/>
          <a:ln/>
        </p:spPr>
        <p:txBody>
          <a:bodyPr wrap="square" lIns="0" tIns="0" rIns="0" bIns="0" rtlCol="0" anchor="ctr"/>
          <a:lstStyle/>
          <a:p>
            <a:pPr algn="l" indent="0" marL="0">
              <a:buNone/>
            </a:pPr>
            <a:r>
              <a:rPr lang="en-US" sz="1150" b="1" dirty="0">
                <a:solidFill>
                  <a:srgbClr val="E6F1FF"/>
                </a:solidFill>
                <a:latin typeface="Calibri" pitchFamily="34" charset="0"/>
                <a:ea typeface="Calibri" pitchFamily="34" charset="-122"/>
                <a:cs typeface="Calibri" pitchFamily="34" charset="-120"/>
              </a:rPr>
              <a:t>📣 Promotion</a:t>
            </a:r>
            <a:endParaRPr lang="en-US" sz="1150" dirty="0"/>
          </a:p>
        </p:txBody>
      </p:sp>
      <p:sp>
        <p:nvSpPr>
          <p:cNvPr id="14" name="Text 12"/>
          <p:cNvSpPr/>
          <p:nvPr/>
        </p:nvSpPr>
        <p:spPr>
          <a:xfrm>
            <a:off x="9134856" y="1801368"/>
            <a:ext cx="2340864" cy="91440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Content marketing YouTube/TikTok, referral Rp 50rb, SEO &amp; Google Ads, kolaborasi influencer tech.</a:t>
            </a:r>
            <a:endParaRPr lang="en-US" sz="870" dirty="0"/>
          </a:p>
        </p:txBody>
      </p:sp>
      <p:sp>
        <p:nvSpPr>
          <p:cNvPr id="15" name="Shape 13"/>
          <p:cNvSpPr/>
          <p:nvPr/>
        </p:nvSpPr>
        <p:spPr>
          <a:xfrm>
            <a:off x="548640" y="3035808"/>
            <a:ext cx="2615184" cy="1417320"/>
          </a:xfrm>
          <a:prstGeom prst="roundRect">
            <a:avLst>
              <a:gd name="adj" fmla="val 4516"/>
            </a:avLst>
          </a:prstGeom>
          <a:solidFill>
            <a:srgbClr val="112240"/>
          </a:solidFill>
          <a:ln w="12700">
            <a:solidFill>
              <a:srgbClr val="1D3A63"/>
            </a:solidFill>
            <a:prstDash val="solid"/>
          </a:ln>
        </p:spPr>
      </p:sp>
      <p:sp>
        <p:nvSpPr>
          <p:cNvPr id="16" name="Text 14"/>
          <p:cNvSpPr/>
          <p:nvPr/>
        </p:nvSpPr>
        <p:spPr>
          <a:xfrm>
            <a:off x="685800" y="3127248"/>
            <a:ext cx="2340864" cy="274320"/>
          </a:xfrm>
          <a:prstGeom prst="rect">
            <a:avLst/>
          </a:prstGeom>
          <a:noFill/>
          <a:ln/>
        </p:spPr>
        <p:txBody>
          <a:bodyPr wrap="square" lIns="0" tIns="0" rIns="0" bIns="0" rtlCol="0" anchor="ctr"/>
          <a:lstStyle/>
          <a:p>
            <a:pPr algn="l" indent="0" marL="0">
              <a:buNone/>
            </a:pPr>
            <a:r>
              <a:rPr lang="en-US" sz="1150" b="1" dirty="0">
                <a:solidFill>
                  <a:srgbClr val="E6F1FF"/>
                </a:solidFill>
                <a:latin typeface="Calibri" pitchFamily="34" charset="0"/>
                <a:ea typeface="Calibri" pitchFamily="34" charset="-122"/>
                <a:cs typeface="Calibri" pitchFamily="34" charset="-120"/>
              </a:rPr>
              <a:t>👥 People</a:t>
            </a:r>
            <a:endParaRPr lang="en-US" sz="1150" dirty="0"/>
          </a:p>
        </p:txBody>
      </p:sp>
      <p:sp>
        <p:nvSpPr>
          <p:cNvPr id="17" name="Text 15"/>
          <p:cNvSpPr/>
          <p:nvPr/>
        </p:nvSpPr>
        <p:spPr>
          <a:xfrm>
            <a:off x="685800" y="3419856"/>
            <a:ext cx="2340864" cy="91440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Teknisi berseragam dengan ID card &amp; sertifikasi, training soft skills komunikasi &amp; etika kerja.</a:t>
            </a:r>
            <a:endParaRPr lang="en-US" sz="870" dirty="0"/>
          </a:p>
        </p:txBody>
      </p:sp>
      <p:sp>
        <p:nvSpPr>
          <p:cNvPr id="18" name="Shape 16"/>
          <p:cNvSpPr/>
          <p:nvPr/>
        </p:nvSpPr>
        <p:spPr>
          <a:xfrm>
            <a:off x="3364992" y="3035808"/>
            <a:ext cx="2615184" cy="1417320"/>
          </a:xfrm>
          <a:prstGeom prst="roundRect">
            <a:avLst>
              <a:gd name="adj" fmla="val 4516"/>
            </a:avLst>
          </a:prstGeom>
          <a:solidFill>
            <a:srgbClr val="112240"/>
          </a:solidFill>
          <a:ln w="12700">
            <a:solidFill>
              <a:srgbClr val="1D3A63"/>
            </a:solidFill>
            <a:prstDash val="solid"/>
          </a:ln>
        </p:spPr>
      </p:sp>
      <p:sp>
        <p:nvSpPr>
          <p:cNvPr id="19" name="Text 17"/>
          <p:cNvSpPr/>
          <p:nvPr/>
        </p:nvSpPr>
        <p:spPr>
          <a:xfrm>
            <a:off x="3502152" y="3127248"/>
            <a:ext cx="2340864" cy="274320"/>
          </a:xfrm>
          <a:prstGeom prst="rect">
            <a:avLst/>
          </a:prstGeom>
          <a:noFill/>
          <a:ln/>
        </p:spPr>
        <p:txBody>
          <a:bodyPr wrap="square" lIns="0" tIns="0" rIns="0" bIns="0" rtlCol="0" anchor="ctr"/>
          <a:lstStyle/>
          <a:p>
            <a:pPr algn="l" indent="0" marL="0">
              <a:buNone/>
            </a:pPr>
            <a:r>
              <a:rPr lang="en-US" sz="1150" b="1" dirty="0">
                <a:solidFill>
                  <a:srgbClr val="E6F1FF"/>
                </a:solidFill>
                <a:latin typeface="Calibri" pitchFamily="34" charset="0"/>
                <a:ea typeface="Calibri" pitchFamily="34" charset="-122"/>
                <a:cs typeface="Calibri" pitchFamily="34" charset="-120"/>
              </a:rPr>
              <a:t>⚙️ Process</a:t>
            </a:r>
            <a:endParaRPr lang="en-US" sz="1150" dirty="0"/>
          </a:p>
        </p:txBody>
      </p:sp>
      <p:sp>
        <p:nvSpPr>
          <p:cNvPr id="20" name="Text 18"/>
          <p:cNvSpPr/>
          <p:nvPr/>
        </p:nvSpPr>
        <p:spPr>
          <a:xfrm>
            <a:off x="3502152" y="3419856"/>
            <a:ext cx="2340864" cy="91440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Booking online → konfirmasi 30 menit → jadwal fleksibel → laporan digital, garansi 30 hari.</a:t>
            </a:r>
            <a:endParaRPr lang="en-US" sz="870" dirty="0"/>
          </a:p>
        </p:txBody>
      </p:sp>
      <p:sp>
        <p:nvSpPr>
          <p:cNvPr id="21" name="Shape 19"/>
          <p:cNvSpPr/>
          <p:nvPr/>
        </p:nvSpPr>
        <p:spPr>
          <a:xfrm>
            <a:off x="6181344" y="3035808"/>
            <a:ext cx="2615184" cy="1417320"/>
          </a:xfrm>
          <a:prstGeom prst="roundRect">
            <a:avLst>
              <a:gd name="adj" fmla="val 4516"/>
            </a:avLst>
          </a:prstGeom>
          <a:solidFill>
            <a:srgbClr val="112240"/>
          </a:solidFill>
          <a:ln w="12700">
            <a:solidFill>
              <a:srgbClr val="1D3A63"/>
            </a:solidFill>
            <a:prstDash val="solid"/>
          </a:ln>
        </p:spPr>
      </p:sp>
      <p:sp>
        <p:nvSpPr>
          <p:cNvPr id="22" name="Text 20"/>
          <p:cNvSpPr/>
          <p:nvPr/>
        </p:nvSpPr>
        <p:spPr>
          <a:xfrm>
            <a:off x="6318504" y="3127248"/>
            <a:ext cx="2340864" cy="274320"/>
          </a:xfrm>
          <a:prstGeom prst="rect">
            <a:avLst/>
          </a:prstGeom>
          <a:noFill/>
          <a:ln/>
        </p:spPr>
        <p:txBody>
          <a:bodyPr wrap="square" lIns="0" tIns="0" rIns="0" bIns="0" rtlCol="0" anchor="ctr"/>
          <a:lstStyle/>
          <a:p>
            <a:pPr algn="l" indent="0" marL="0">
              <a:buNone/>
            </a:pPr>
            <a:r>
              <a:rPr lang="en-US" sz="1150" b="1" dirty="0">
                <a:solidFill>
                  <a:srgbClr val="E6F1FF"/>
                </a:solidFill>
                <a:latin typeface="Calibri" pitchFamily="34" charset="0"/>
                <a:ea typeface="Calibri" pitchFamily="34" charset="-122"/>
                <a:cs typeface="Calibri" pitchFamily="34" charset="-120"/>
              </a:rPr>
              <a:t>🖼️ Physical Evidence</a:t>
            </a:r>
            <a:endParaRPr lang="en-US" sz="1150" dirty="0"/>
          </a:p>
        </p:txBody>
      </p:sp>
      <p:sp>
        <p:nvSpPr>
          <p:cNvPr id="23" name="Text 21"/>
          <p:cNvSpPr/>
          <p:nvPr/>
        </p:nvSpPr>
        <p:spPr>
          <a:xfrm>
            <a:off x="6318504" y="3419856"/>
            <a:ext cx="2340864" cy="91440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Seragam &amp; kendaraan bermerek, laporan digital foto+diagram, sertifikat workshop ber-QR code.</a:t>
            </a:r>
            <a:endParaRPr lang="en-US" sz="870" dirty="0"/>
          </a:p>
        </p:txBody>
      </p:sp>
      <p:sp>
        <p:nvSpPr>
          <p:cNvPr id="24" name="Text 22"/>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25" name="Text 23"/>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192F"/>
        </a:solidFill>
      </p:bgPr>
    </p:bg>
    <p:spTree>
      <p:nvGrpSpPr>
        <p:cNvPr id="1" name=""/>
        <p:cNvGrpSpPr/>
        <p:nvPr/>
      </p:nvGrpSpPr>
      <p:grpSpPr>
        <a:xfrm>
          <a:off x="0" y="0"/>
          <a:ext cx="0" cy="0"/>
          <a:chOff x="0" y="0"/>
          <a:chExt cx="0" cy="0"/>
        </a:xfrm>
      </p:grpSpPr>
      <p:sp>
        <p:nvSpPr>
          <p:cNvPr id="2" name="Text 0"/>
          <p:cNvSpPr/>
          <p:nvPr/>
        </p:nvSpPr>
        <p:spPr>
          <a:xfrm>
            <a:off x="548640" y="320040"/>
            <a:ext cx="11064240" cy="640080"/>
          </a:xfrm>
          <a:prstGeom prst="rect">
            <a:avLst/>
          </a:prstGeom>
          <a:noFill/>
          <a:ln/>
        </p:spPr>
        <p:txBody>
          <a:bodyPr wrap="square" lIns="0" tIns="0" rIns="0" bIns="0" rtlCol="0" anchor="ctr"/>
          <a:lstStyle/>
          <a:p>
            <a:pPr algn="l" indent="0" marL="0">
              <a:buNone/>
            </a:pPr>
            <a:r>
              <a:rPr lang="en-US" sz="2800" b="1" dirty="0">
                <a:solidFill>
                  <a:srgbClr val="64FFDA"/>
                </a:solidFill>
                <a:latin typeface="Calibri" pitchFamily="34" charset="0"/>
                <a:ea typeface="Calibri" pitchFamily="34" charset="-122"/>
                <a:cs typeface="Calibri" pitchFamily="34" charset="-120"/>
              </a:rPr>
              <a:t>5  </a:t>
            </a:r>
            <a:pPr algn="l" indent="0" marL="0">
              <a:buNone/>
            </a:pPr>
            <a:r>
              <a:rPr lang="en-US" sz="2800" b="1" dirty="0">
                <a:solidFill>
                  <a:srgbClr val="E6F1FF"/>
                </a:solidFill>
                <a:latin typeface="Calibri" pitchFamily="34" charset="0"/>
                <a:ea typeface="Calibri" pitchFamily="34" charset="-122"/>
                <a:cs typeface="Calibri" pitchFamily="34" charset="-120"/>
              </a:rPr>
              <a:t>Rencana Operasional</a:t>
            </a:r>
            <a:endParaRPr lang="en-US" sz="2800" dirty="0"/>
          </a:p>
        </p:txBody>
      </p:sp>
      <p:sp>
        <p:nvSpPr>
          <p:cNvPr id="3" name="Text 1"/>
          <p:cNvSpPr/>
          <p:nvPr/>
        </p:nvSpPr>
        <p:spPr>
          <a:xfrm>
            <a:off x="548640" y="896112"/>
            <a:ext cx="11064240" cy="365760"/>
          </a:xfrm>
          <a:prstGeom prst="rect">
            <a:avLst/>
          </a:prstGeom>
          <a:noFill/>
          <a:ln/>
        </p:spPr>
        <p:txBody>
          <a:bodyPr wrap="square" lIns="0" tIns="0" rIns="0" bIns="0" rtlCol="0" anchor="ctr"/>
          <a:lstStyle/>
          <a:p>
            <a:pPr algn="l" indent="0" marL="0">
              <a:buNone/>
            </a:pPr>
            <a:r>
              <a:rPr lang="en-US" sz="1300" i="1" dirty="0">
                <a:solidFill>
                  <a:srgbClr val="8892B0"/>
                </a:solidFill>
                <a:latin typeface="Calibri" pitchFamily="34" charset="0"/>
                <a:ea typeface="Calibri" pitchFamily="34" charset="-122"/>
                <a:cs typeface="Calibri" pitchFamily="34" charset="-120"/>
              </a:rPr>
              <a:t>Alur Proses Layanan</a:t>
            </a:r>
            <a:endParaRPr lang="en-US" sz="1300" dirty="0"/>
          </a:p>
        </p:txBody>
      </p:sp>
      <p:sp>
        <p:nvSpPr>
          <p:cNvPr id="4" name="Shape 2"/>
          <p:cNvSpPr/>
          <p:nvPr/>
        </p:nvSpPr>
        <p:spPr>
          <a:xfrm>
            <a:off x="1380744" y="1508760"/>
            <a:ext cx="402336" cy="402336"/>
          </a:xfrm>
          <a:prstGeom prst="ellipse">
            <a:avLst/>
          </a:prstGeom>
          <a:solidFill>
            <a:srgbClr val="64FFDA"/>
          </a:solidFill>
          <a:ln/>
        </p:spPr>
      </p:sp>
      <p:sp>
        <p:nvSpPr>
          <p:cNvPr id="5" name="Text 3"/>
          <p:cNvSpPr/>
          <p:nvPr/>
        </p:nvSpPr>
        <p:spPr>
          <a:xfrm>
            <a:off x="1380744" y="1508760"/>
            <a:ext cx="402336" cy="402336"/>
          </a:xfrm>
          <a:prstGeom prst="rect">
            <a:avLst/>
          </a:prstGeom>
          <a:noFill/>
          <a:ln/>
        </p:spPr>
        <p:txBody>
          <a:bodyPr wrap="square" lIns="0" tIns="0" rIns="0" bIns="0" rtlCol="0" anchor="ctr"/>
          <a:lstStyle/>
          <a:p>
            <a:pPr algn="ctr" indent="0" marL="0">
              <a:buNone/>
            </a:pPr>
            <a:r>
              <a:rPr lang="en-US" sz="1500" b="1" dirty="0">
                <a:solidFill>
                  <a:srgbClr val="0A192F"/>
                </a:solidFill>
                <a:latin typeface="Calibri" pitchFamily="34" charset="0"/>
                <a:ea typeface="Calibri" pitchFamily="34" charset="-122"/>
                <a:cs typeface="Calibri" pitchFamily="34" charset="-120"/>
              </a:rPr>
              <a:t>1</a:t>
            </a:r>
            <a:endParaRPr lang="en-US" sz="1500" dirty="0"/>
          </a:p>
        </p:txBody>
      </p:sp>
      <p:sp>
        <p:nvSpPr>
          <p:cNvPr id="6" name="Shape 4"/>
          <p:cNvSpPr/>
          <p:nvPr/>
        </p:nvSpPr>
        <p:spPr>
          <a:xfrm>
            <a:off x="548640" y="2103120"/>
            <a:ext cx="2066544" cy="1371600"/>
          </a:xfrm>
          <a:prstGeom prst="roundRect">
            <a:avLst>
              <a:gd name="adj" fmla="val 4667"/>
            </a:avLst>
          </a:prstGeom>
          <a:solidFill>
            <a:srgbClr val="112240"/>
          </a:solidFill>
          <a:ln w="12700">
            <a:solidFill>
              <a:srgbClr val="1D3A63"/>
            </a:solidFill>
            <a:prstDash val="solid"/>
          </a:ln>
        </p:spPr>
      </p:sp>
      <p:sp>
        <p:nvSpPr>
          <p:cNvPr id="7" name="Text 5"/>
          <p:cNvSpPr/>
          <p:nvPr/>
        </p:nvSpPr>
        <p:spPr>
          <a:xfrm>
            <a:off x="658368" y="2221992"/>
            <a:ext cx="1847088" cy="457200"/>
          </a:xfrm>
          <a:prstGeom prst="rect">
            <a:avLst/>
          </a:prstGeom>
          <a:noFill/>
          <a:ln/>
        </p:spPr>
        <p:txBody>
          <a:bodyPr wrap="square" lIns="0" tIns="0" rIns="0" bIns="0" rtlCol="0" anchor="t"/>
          <a:lstStyle/>
          <a:p>
            <a:pPr algn="l" indent="0" marL="0">
              <a:buNone/>
            </a:pPr>
            <a:r>
              <a:rPr lang="en-US" sz="1050" b="1" dirty="0">
                <a:solidFill>
                  <a:srgbClr val="E6F1FF"/>
                </a:solidFill>
                <a:latin typeface="Calibri" pitchFamily="34" charset="0"/>
                <a:ea typeface="Calibri" pitchFamily="34" charset="-122"/>
                <a:cs typeface="Calibri" pitchFamily="34" charset="-120"/>
              </a:rPr>
              <a:t>Booking Online</a:t>
            </a:r>
            <a:endParaRPr lang="en-US" sz="1050" dirty="0"/>
          </a:p>
        </p:txBody>
      </p:sp>
      <p:sp>
        <p:nvSpPr>
          <p:cNvPr id="8" name="Text 6"/>
          <p:cNvSpPr/>
          <p:nvPr/>
        </p:nvSpPr>
        <p:spPr>
          <a:xfrm>
            <a:off x="658368" y="2679192"/>
            <a:ext cx="1847088" cy="73152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Customer memesan via website/WhatsApp Business</a:t>
            </a:r>
            <a:endParaRPr lang="en-US" sz="870" dirty="0"/>
          </a:p>
        </p:txBody>
      </p:sp>
      <p:sp>
        <p:nvSpPr>
          <p:cNvPr id="9" name="Shape 7"/>
          <p:cNvSpPr/>
          <p:nvPr/>
        </p:nvSpPr>
        <p:spPr>
          <a:xfrm>
            <a:off x="2615184" y="1709928"/>
            <a:ext cx="182880" cy="0"/>
          </a:xfrm>
          <a:prstGeom prst="line">
            <a:avLst/>
          </a:prstGeom>
          <a:noFill/>
          <a:ln w="19050">
            <a:solidFill>
              <a:srgbClr val="64FFDA"/>
            </a:solidFill>
            <a:prstDash val="dash"/>
          </a:ln>
        </p:spPr>
      </p:sp>
      <p:sp>
        <p:nvSpPr>
          <p:cNvPr id="10" name="Shape 8"/>
          <p:cNvSpPr/>
          <p:nvPr/>
        </p:nvSpPr>
        <p:spPr>
          <a:xfrm>
            <a:off x="3630168" y="1508760"/>
            <a:ext cx="402336" cy="402336"/>
          </a:xfrm>
          <a:prstGeom prst="ellipse">
            <a:avLst/>
          </a:prstGeom>
          <a:solidFill>
            <a:srgbClr val="64FFDA"/>
          </a:solidFill>
          <a:ln/>
        </p:spPr>
      </p:sp>
      <p:sp>
        <p:nvSpPr>
          <p:cNvPr id="11" name="Text 9"/>
          <p:cNvSpPr/>
          <p:nvPr/>
        </p:nvSpPr>
        <p:spPr>
          <a:xfrm>
            <a:off x="3630168" y="1508760"/>
            <a:ext cx="402336" cy="402336"/>
          </a:xfrm>
          <a:prstGeom prst="rect">
            <a:avLst/>
          </a:prstGeom>
          <a:noFill/>
          <a:ln/>
        </p:spPr>
        <p:txBody>
          <a:bodyPr wrap="square" lIns="0" tIns="0" rIns="0" bIns="0" rtlCol="0" anchor="ctr"/>
          <a:lstStyle/>
          <a:p>
            <a:pPr algn="ctr" indent="0" marL="0">
              <a:buNone/>
            </a:pPr>
            <a:r>
              <a:rPr lang="en-US" sz="1500" b="1" dirty="0">
                <a:solidFill>
                  <a:srgbClr val="0A192F"/>
                </a:solidFill>
                <a:latin typeface="Calibri" pitchFamily="34" charset="0"/>
                <a:ea typeface="Calibri" pitchFamily="34" charset="-122"/>
                <a:cs typeface="Calibri" pitchFamily="34" charset="-120"/>
              </a:rPr>
              <a:t>2</a:t>
            </a:r>
            <a:endParaRPr lang="en-US" sz="1500" dirty="0"/>
          </a:p>
        </p:txBody>
      </p:sp>
      <p:sp>
        <p:nvSpPr>
          <p:cNvPr id="12" name="Shape 10"/>
          <p:cNvSpPr/>
          <p:nvPr/>
        </p:nvSpPr>
        <p:spPr>
          <a:xfrm>
            <a:off x="2798064" y="2103120"/>
            <a:ext cx="2066544" cy="1371600"/>
          </a:xfrm>
          <a:prstGeom prst="roundRect">
            <a:avLst>
              <a:gd name="adj" fmla="val 4667"/>
            </a:avLst>
          </a:prstGeom>
          <a:solidFill>
            <a:srgbClr val="112240"/>
          </a:solidFill>
          <a:ln w="12700">
            <a:solidFill>
              <a:srgbClr val="1D3A63"/>
            </a:solidFill>
            <a:prstDash val="solid"/>
          </a:ln>
        </p:spPr>
      </p:sp>
      <p:sp>
        <p:nvSpPr>
          <p:cNvPr id="13" name="Text 11"/>
          <p:cNvSpPr/>
          <p:nvPr/>
        </p:nvSpPr>
        <p:spPr>
          <a:xfrm>
            <a:off x="2907792" y="2221992"/>
            <a:ext cx="1847088" cy="457200"/>
          </a:xfrm>
          <a:prstGeom prst="rect">
            <a:avLst/>
          </a:prstGeom>
          <a:noFill/>
          <a:ln/>
        </p:spPr>
        <p:txBody>
          <a:bodyPr wrap="square" lIns="0" tIns="0" rIns="0" bIns="0" rtlCol="0" anchor="t"/>
          <a:lstStyle/>
          <a:p>
            <a:pPr algn="l" indent="0" marL="0">
              <a:buNone/>
            </a:pPr>
            <a:r>
              <a:rPr lang="en-US" sz="1050" b="1" dirty="0">
                <a:solidFill>
                  <a:srgbClr val="E6F1FF"/>
                </a:solidFill>
                <a:latin typeface="Calibri" pitchFamily="34" charset="0"/>
                <a:ea typeface="Calibri" pitchFamily="34" charset="-122"/>
                <a:cs typeface="Calibri" pitchFamily="34" charset="-120"/>
              </a:rPr>
              <a:t>Konfirmasi 30 Menit</a:t>
            </a:r>
            <a:endParaRPr lang="en-US" sz="1050" dirty="0"/>
          </a:p>
        </p:txBody>
      </p:sp>
      <p:sp>
        <p:nvSpPr>
          <p:cNvPr id="14" name="Text 12"/>
          <p:cNvSpPr/>
          <p:nvPr/>
        </p:nvSpPr>
        <p:spPr>
          <a:xfrm>
            <a:off x="2907792" y="2679192"/>
            <a:ext cx="1847088" cy="73152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Tim admin konfirmasi jadwal &amp; quotation</a:t>
            </a:r>
            <a:endParaRPr lang="en-US" sz="870" dirty="0"/>
          </a:p>
        </p:txBody>
      </p:sp>
      <p:sp>
        <p:nvSpPr>
          <p:cNvPr id="15" name="Shape 13"/>
          <p:cNvSpPr/>
          <p:nvPr/>
        </p:nvSpPr>
        <p:spPr>
          <a:xfrm>
            <a:off x="4864608" y="1709928"/>
            <a:ext cx="182880" cy="0"/>
          </a:xfrm>
          <a:prstGeom prst="line">
            <a:avLst/>
          </a:prstGeom>
          <a:noFill/>
          <a:ln w="19050">
            <a:solidFill>
              <a:srgbClr val="64FFDA"/>
            </a:solidFill>
            <a:prstDash val="dash"/>
          </a:ln>
        </p:spPr>
      </p:sp>
      <p:sp>
        <p:nvSpPr>
          <p:cNvPr id="16" name="Shape 14"/>
          <p:cNvSpPr/>
          <p:nvPr/>
        </p:nvSpPr>
        <p:spPr>
          <a:xfrm>
            <a:off x="5879592" y="1508760"/>
            <a:ext cx="402336" cy="402336"/>
          </a:xfrm>
          <a:prstGeom prst="ellipse">
            <a:avLst/>
          </a:prstGeom>
          <a:solidFill>
            <a:srgbClr val="64FFDA"/>
          </a:solidFill>
          <a:ln/>
        </p:spPr>
      </p:sp>
      <p:sp>
        <p:nvSpPr>
          <p:cNvPr id="17" name="Text 15"/>
          <p:cNvSpPr/>
          <p:nvPr/>
        </p:nvSpPr>
        <p:spPr>
          <a:xfrm>
            <a:off x="5879592" y="1508760"/>
            <a:ext cx="402336" cy="402336"/>
          </a:xfrm>
          <a:prstGeom prst="rect">
            <a:avLst/>
          </a:prstGeom>
          <a:noFill/>
          <a:ln/>
        </p:spPr>
        <p:txBody>
          <a:bodyPr wrap="square" lIns="0" tIns="0" rIns="0" bIns="0" rtlCol="0" anchor="ctr"/>
          <a:lstStyle/>
          <a:p>
            <a:pPr algn="ctr" indent="0" marL="0">
              <a:buNone/>
            </a:pPr>
            <a:r>
              <a:rPr lang="en-US" sz="1500" b="1" dirty="0">
                <a:solidFill>
                  <a:srgbClr val="0A192F"/>
                </a:solidFill>
                <a:latin typeface="Calibri" pitchFamily="34" charset="0"/>
                <a:ea typeface="Calibri" pitchFamily="34" charset="-122"/>
                <a:cs typeface="Calibri" pitchFamily="34" charset="-120"/>
              </a:rPr>
              <a:t>3</a:t>
            </a:r>
            <a:endParaRPr lang="en-US" sz="1500" dirty="0"/>
          </a:p>
        </p:txBody>
      </p:sp>
      <p:sp>
        <p:nvSpPr>
          <p:cNvPr id="18" name="Shape 16"/>
          <p:cNvSpPr/>
          <p:nvPr/>
        </p:nvSpPr>
        <p:spPr>
          <a:xfrm>
            <a:off x="5047488" y="2103120"/>
            <a:ext cx="2066544" cy="1371600"/>
          </a:xfrm>
          <a:prstGeom prst="roundRect">
            <a:avLst>
              <a:gd name="adj" fmla="val 4667"/>
            </a:avLst>
          </a:prstGeom>
          <a:solidFill>
            <a:srgbClr val="112240"/>
          </a:solidFill>
          <a:ln w="12700">
            <a:solidFill>
              <a:srgbClr val="1D3A63"/>
            </a:solidFill>
            <a:prstDash val="solid"/>
          </a:ln>
        </p:spPr>
      </p:sp>
      <p:sp>
        <p:nvSpPr>
          <p:cNvPr id="19" name="Text 17"/>
          <p:cNvSpPr/>
          <p:nvPr/>
        </p:nvSpPr>
        <p:spPr>
          <a:xfrm>
            <a:off x="5157216" y="2221992"/>
            <a:ext cx="1847088" cy="457200"/>
          </a:xfrm>
          <a:prstGeom prst="rect">
            <a:avLst/>
          </a:prstGeom>
          <a:noFill/>
          <a:ln/>
        </p:spPr>
        <p:txBody>
          <a:bodyPr wrap="square" lIns="0" tIns="0" rIns="0" bIns="0" rtlCol="0" anchor="t"/>
          <a:lstStyle/>
          <a:p>
            <a:pPr algn="l" indent="0" marL="0">
              <a:buNone/>
            </a:pPr>
            <a:r>
              <a:rPr lang="en-US" sz="1050" b="1" dirty="0">
                <a:solidFill>
                  <a:srgbClr val="E6F1FF"/>
                </a:solidFill>
                <a:latin typeface="Calibri" pitchFamily="34" charset="0"/>
                <a:ea typeface="Calibri" pitchFamily="34" charset="-122"/>
                <a:cs typeface="Calibri" pitchFamily="34" charset="-120"/>
              </a:rPr>
              <a:t>Pengerjaan Sesuai SOP</a:t>
            </a:r>
            <a:endParaRPr lang="en-US" sz="1050" dirty="0"/>
          </a:p>
        </p:txBody>
      </p:sp>
      <p:sp>
        <p:nvSpPr>
          <p:cNvPr id="20" name="Text 18"/>
          <p:cNvSpPr/>
          <p:nvPr/>
        </p:nvSpPr>
        <p:spPr>
          <a:xfrm>
            <a:off x="5157216" y="2679192"/>
            <a:ext cx="1847088" cy="73152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Teknisi mahasiswa bekerja dengan supervisi teknisi senior</a:t>
            </a:r>
            <a:endParaRPr lang="en-US" sz="870" dirty="0"/>
          </a:p>
        </p:txBody>
      </p:sp>
      <p:sp>
        <p:nvSpPr>
          <p:cNvPr id="21" name="Shape 19"/>
          <p:cNvSpPr/>
          <p:nvPr/>
        </p:nvSpPr>
        <p:spPr>
          <a:xfrm>
            <a:off x="7114032" y="1709928"/>
            <a:ext cx="182880" cy="0"/>
          </a:xfrm>
          <a:prstGeom prst="line">
            <a:avLst/>
          </a:prstGeom>
          <a:noFill/>
          <a:ln w="19050">
            <a:solidFill>
              <a:srgbClr val="64FFDA"/>
            </a:solidFill>
            <a:prstDash val="dash"/>
          </a:ln>
        </p:spPr>
      </p:sp>
      <p:sp>
        <p:nvSpPr>
          <p:cNvPr id="22" name="Shape 20"/>
          <p:cNvSpPr/>
          <p:nvPr/>
        </p:nvSpPr>
        <p:spPr>
          <a:xfrm>
            <a:off x="8129016" y="1508760"/>
            <a:ext cx="402336" cy="402336"/>
          </a:xfrm>
          <a:prstGeom prst="ellipse">
            <a:avLst/>
          </a:prstGeom>
          <a:solidFill>
            <a:srgbClr val="64FFDA"/>
          </a:solidFill>
          <a:ln/>
        </p:spPr>
      </p:sp>
      <p:sp>
        <p:nvSpPr>
          <p:cNvPr id="23" name="Text 21"/>
          <p:cNvSpPr/>
          <p:nvPr/>
        </p:nvSpPr>
        <p:spPr>
          <a:xfrm>
            <a:off x="8129016" y="1508760"/>
            <a:ext cx="402336" cy="402336"/>
          </a:xfrm>
          <a:prstGeom prst="rect">
            <a:avLst/>
          </a:prstGeom>
          <a:noFill/>
          <a:ln/>
        </p:spPr>
        <p:txBody>
          <a:bodyPr wrap="square" lIns="0" tIns="0" rIns="0" bIns="0" rtlCol="0" anchor="ctr"/>
          <a:lstStyle/>
          <a:p>
            <a:pPr algn="ctr" indent="0" marL="0">
              <a:buNone/>
            </a:pPr>
            <a:r>
              <a:rPr lang="en-US" sz="1500" b="1" dirty="0">
                <a:solidFill>
                  <a:srgbClr val="0A192F"/>
                </a:solidFill>
                <a:latin typeface="Calibri" pitchFamily="34" charset="0"/>
                <a:ea typeface="Calibri" pitchFamily="34" charset="-122"/>
                <a:cs typeface="Calibri" pitchFamily="34" charset="-120"/>
              </a:rPr>
              <a:t>4</a:t>
            </a:r>
            <a:endParaRPr lang="en-US" sz="1500" dirty="0"/>
          </a:p>
        </p:txBody>
      </p:sp>
      <p:sp>
        <p:nvSpPr>
          <p:cNvPr id="24" name="Shape 22"/>
          <p:cNvSpPr/>
          <p:nvPr/>
        </p:nvSpPr>
        <p:spPr>
          <a:xfrm>
            <a:off x="7296912" y="2103120"/>
            <a:ext cx="2066544" cy="1371600"/>
          </a:xfrm>
          <a:prstGeom prst="roundRect">
            <a:avLst>
              <a:gd name="adj" fmla="val 4667"/>
            </a:avLst>
          </a:prstGeom>
          <a:solidFill>
            <a:srgbClr val="112240"/>
          </a:solidFill>
          <a:ln w="12700">
            <a:solidFill>
              <a:srgbClr val="1D3A63"/>
            </a:solidFill>
            <a:prstDash val="solid"/>
          </a:ln>
        </p:spPr>
      </p:sp>
      <p:sp>
        <p:nvSpPr>
          <p:cNvPr id="25" name="Text 23"/>
          <p:cNvSpPr/>
          <p:nvPr/>
        </p:nvSpPr>
        <p:spPr>
          <a:xfrm>
            <a:off x="7406640" y="2221992"/>
            <a:ext cx="1847088" cy="457200"/>
          </a:xfrm>
          <a:prstGeom prst="rect">
            <a:avLst/>
          </a:prstGeom>
          <a:noFill/>
          <a:ln/>
        </p:spPr>
        <p:txBody>
          <a:bodyPr wrap="square" lIns="0" tIns="0" rIns="0" bIns="0" rtlCol="0" anchor="t"/>
          <a:lstStyle/>
          <a:p>
            <a:pPr algn="l" indent="0" marL="0">
              <a:buNone/>
            </a:pPr>
            <a:r>
              <a:rPr lang="en-US" sz="1050" b="1" dirty="0">
                <a:solidFill>
                  <a:srgbClr val="E6F1FF"/>
                </a:solidFill>
                <a:latin typeface="Calibri" pitchFamily="34" charset="0"/>
                <a:ea typeface="Calibri" pitchFamily="34" charset="-122"/>
                <a:cs typeface="Calibri" pitchFamily="34" charset="-120"/>
              </a:rPr>
              <a:t>QC &amp; Dokumentasi</a:t>
            </a:r>
            <a:endParaRPr lang="en-US" sz="1050" dirty="0"/>
          </a:p>
        </p:txBody>
      </p:sp>
      <p:sp>
        <p:nvSpPr>
          <p:cNvPr id="26" name="Text 24"/>
          <p:cNvSpPr/>
          <p:nvPr/>
        </p:nvSpPr>
        <p:spPr>
          <a:xfrm>
            <a:off x="7406640" y="2679192"/>
            <a:ext cx="1847088" cy="73152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Checklist digital, foto &amp; diagram hasil kerja</a:t>
            </a:r>
            <a:endParaRPr lang="en-US" sz="870" dirty="0"/>
          </a:p>
        </p:txBody>
      </p:sp>
      <p:sp>
        <p:nvSpPr>
          <p:cNvPr id="27" name="Shape 25"/>
          <p:cNvSpPr/>
          <p:nvPr/>
        </p:nvSpPr>
        <p:spPr>
          <a:xfrm>
            <a:off x="9363456" y="1709928"/>
            <a:ext cx="182880" cy="0"/>
          </a:xfrm>
          <a:prstGeom prst="line">
            <a:avLst/>
          </a:prstGeom>
          <a:noFill/>
          <a:ln w="19050">
            <a:solidFill>
              <a:srgbClr val="64FFDA"/>
            </a:solidFill>
            <a:prstDash val="dash"/>
          </a:ln>
        </p:spPr>
      </p:sp>
      <p:sp>
        <p:nvSpPr>
          <p:cNvPr id="28" name="Shape 26"/>
          <p:cNvSpPr/>
          <p:nvPr/>
        </p:nvSpPr>
        <p:spPr>
          <a:xfrm>
            <a:off x="10378440" y="1508760"/>
            <a:ext cx="402336" cy="402336"/>
          </a:xfrm>
          <a:prstGeom prst="ellipse">
            <a:avLst/>
          </a:prstGeom>
          <a:solidFill>
            <a:srgbClr val="64FFDA"/>
          </a:solidFill>
          <a:ln/>
        </p:spPr>
      </p:sp>
      <p:sp>
        <p:nvSpPr>
          <p:cNvPr id="29" name="Text 27"/>
          <p:cNvSpPr/>
          <p:nvPr/>
        </p:nvSpPr>
        <p:spPr>
          <a:xfrm>
            <a:off x="10378440" y="1508760"/>
            <a:ext cx="402336" cy="402336"/>
          </a:xfrm>
          <a:prstGeom prst="rect">
            <a:avLst/>
          </a:prstGeom>
          <a:noFill/>
          <a:ln/>
        </p:spPr>
        <p:txBody>
          <a:bodyPr wrap="square" lIns="0" tIns="0" rIns="0" bIns="0" rtlCol="0" anchor="ctr"/>
          <a:lstStyle/>
          <a:p>
            <a:pPr algn="ctr" indent="0" marL="0">
              <a:buNone/>
            </a:pPr>
            <a:r>
              <a:rPr lang="en-US" sz="1500" b="1" dirty="0">
                <a:solidFill>
                  <a:srgbClr val="0A192F"/>
                </a:solidFill>
                <a:latin typeface="Calibri" pitchFamily="34" charset="0"/>
                <a:ea typeface="Calibri" pitchFamily="34" charset="-122"/>
                <a:cs typeface="Calibri" pitchFamily="34" charset="-120"/>
              </a:rPr>
              <a:t>5</a:t>
            </a:r>
            <a:endParaRPr lang="en-US" sz="1500" dirty="0"/>
          </a:p>
        </p:txBody>
      </p:sp>
      <p:sp>
        <p:nvSpPr>
          <p:cNvPr id="30" name="Shape 28"/>
          <p:cNvSpPr/>
          <p:nvPr/>
        </p:nvSpPr>
        <p:spPr>
          <a:xfrm>
            <a:off x="9546336" y="2103120"/>
            <a:ext cx="2066544" cy="1371600"/>
          </a:xfrm>
          <a:prstGeom prst="roundRect">
            <a:avLst>
              <a:gd name="adj" fmla="val 4667"/>
            </a:avLst>
          </a:prstGeom>
          <a:solidFill>
            <a:srgbClr val="112240"/>
          </a:solidFill>
          <a:ln w="12700">
            <a:solidFill>
              <a:srgbClr val="1D3A63"/>
            </a:solidFill>
            <a:prstDash val="solid"/>
          </a:ln>
        </p:spPr>
      </p:sp>
      <p:sp>
        <p:nvSpPr>
          <p:cNvPr id="31" name="Text 29"/>
          <p:cNvSpPr/>
          <p:nvPr/>
        </p:nvSpPr>
        <p:spPr>
          <a:xfrm>
            <a:off x="9656064" y="2221992"/>
            <a:ext cx="1847088" cy="457200"/>
          </a:xfrm>
          <a:prstGeom prst="rect">
            <a:avLst/>
          </a:prstGeom>
          <a:noFill/>
          <a:ln/>
        </p:spPr>
        <p:txBody>
          <a:bodyPr wrap="square" lIns="0" tIns="0" rIns="0" bIns="0" rtlCol="0" anchor="t"/>
          <a:lstStyle/>
          <a:p>
            <a:pPr algn="l" indent="0" marL="0">
              <a:buNone/>
            </a:pPr>
            <a:r>
              <a:rPr lang="en-US" sz="1050" b="1" dirty="0">
                <a:solidFill>
                  <a:srgbClr val="E6F1FF"/>
                </a:solidFill>
                <a:latin typeface="Calibri" pitchFamily="34" charset="0"/>
                <a:ea typeface="Calibri" pitchFamily="34" charset="-122"/>
                <a:cs typeface="Calibri" pitchFamily="34" charset="-120"/>
              </a:rPr>
              <a:t>Garansi 30 Hari</a:t>
            </a:r>
            <a:endParaRPr lang="en-US" sz="1050" dirty="0"/>
          </a:p>
        </p:txBody>
      </p:sp>
      <p:sp>
        <p:nvSpPr>
          <p:cNvPr id="32" name="Text 30"/>
          <p:cNvSpPr/>
          <p:nvPr/>
        </p:nvSpPr>
        <p:spPr>
          <a:xfrm>
            <a:off x="9656064" y="2679192"/>
            <a:ext cx="1847088" cy="731520"/>
          </a:xfrm>
          <a:prstGeom prst="rect">
            <a:avLst/>
          </a:prstGeom>
          <a:noFill/>
          <a:ln/>
        </p:spPr>
        <p:txBody>
          <a:bodyPr wrap="square" lIns="0" tIns="0" rIns="0" bIns="0" rtlCol="0" anchor="t"/>
          <a:lstStyle/>
          <a:p>
            <a:pPr algn="l" indent="0" marL="0">
              <a:lnSpc>
                <a:spcPct val="115000"/>
              </a:lnSpc>
              <a:buNone/>
            </a:pPr>
            <a:r>
              <a:rPr lang="en-US" sz="870" dirty="0">
                <a:solidFill>
                  <a:srgbClr val="8892B0"/>
                </a:solidFill>
                <a:latin typeface="Calibri" pitchFamily="34" charset="0"/>
                <a:ea typeface="Calibri" pitchFamily="34" charset="-122"/>
                <a:cs typeface="Calibri" pitchFamily="34" charset="-120"/>
              </a:rPr>
              <a:t>Free revisi jika ditemukan kendala pasca-pekerjaan</a:t>
            </a:r>
            <a:endParaRPr lang="en-US" sz="870" dirty="0"/>
          </a:p>
        </p:txBody>
      </p:sp>
      <p:sp>
        <p:nvSpPr>
          <p:cNvPr id="33" name="Text 31"/>
          <p:cNvSpPr/>
          <p:nvPr/>
        </p:nvSpPr>
        <p:spPr>
          <a:xfrm>
            <a:off x="548640" y="3794760"/>
            <a:ext cx="5394960" cy="292608"/>
          </a:xfrm>
          <a:prstGeom prst="rect">
            <a:avLst/>
          </a:prstGeom>
          <a:noFill/>
          <a:ln/>
        </p:spPr>
        <p:txBody>
          <a:bodyPr wrap="square" lIns="0" tIns="0" rIns="0" bIns="0" rtlCol="0" anchor="ctr"/>
          <a:lstStyle/>
          <a:p>
            <a:pPr indent="0" marL="0">
              <a:buNone/>
            </a:pPr>
            <a:r>
              <a:rPr lang="en-US" sz="1250" b="1" dirty="0">
                <a:solidFill>
                  <a:srgbClr val="64FFDA"/>
                </a:solidFill>
                <a:latin typeface="Calibri" pitchFamily="34" charset="0"/>
                <a:ea typeface="Calibri" pitchFamily="34" charset="-122"/>
                <a:cs typeface="Calibri" pitchFamily="34" charset="-120"/>
              </a:rPr>
              <a:t>Peralatan &amp; Infrastruktur</a:t>
            </a:r>
            <a:endParaRPr lang="en-US" sz="1250" dirty="0"/>
          </a:p>
        </p:txBody>
      </p:sp>
      <p:sp>
        <p:nvSpPr>
          <p:cNvPr id="34" name="Text 32"/>
          <p:cNvSpPr/>
          <p:nvPr/>
        </p:nvSpPr>
        <p:spPr>
          <a:xfrm>
            <a:off x="548640" y="4142232"/>
            <a:ext cx="5394960" cy="1691640"/>
          </a:xfrm>
          <a:prstGeom prst="rect">
            <a:avLst/>
          </a:prstGeom>
          <a:noFill/>
          <a:ln/>
        </p:spPr>
        <p:txBody>
          <a:bodyPr wrap="square" lIns="0" tIns="0" rIns="0" bIns="0" rtlCol="0" anchor="t"/>
          <a:lstStyle/>
          <a:p>
            <a:pPr algn="l" marL="342900" indent="-342900">
              <a:spcAft>
                <a:spcPts val="400"/>
              </a:spcAft>
              <a:buSzPct val="100000"/>
              <a:buChar char="•"/>
            </a:pPr>
            <a:r>
              <a:rPr lang="en-US" sz="1000" dirty="0">
                <a:solidFill>
                  <a:srgbClr val="8892B0"/>
                </a:solidFill>
                <a:latin typeface="Calibri" pitchFamily="34" charset="0"/>
                <a:ea typeface="Calibri" pitchFamily="34" charset="-122"/>
                <a:cs typeface="Calibri" pitchFamily="34" charset="-120"/>
              </a:rPr>
              <a:t>Perkakas instalasi &amp; alat ukur (multimeter, clamp meter, insulation tester)</a:t>
            </a:r>
            <a:endParaRPr lang="en-US" sz="1000" dirty="0"/>
          </a:p>
          <a:p>
            <a:pPr algn="l" marL="342900" indent="-342900">
              <a:spcAft>
                <a:spcPts val="400"/>
              </a:spcAft>
              <a:buSzPct val="100000"/>
              <a:buChar char="•"/>
            </a:pPr>
            <a:r>
              <a:rPr lang="en-US" sz="1000" dirty="0">
                <a:solidFill>
                  <a:srgbClr val="8892B0"/>
                </a:solidFill>
                <a:latin typeface="Calibri" pitchFamily="34" charset="0"/>
                <a:ea typeface="Calibri" pitchFamily="34" charset="-122"/>
                <a:cs typeface="Calibri" pitchFamily="34" charset="-120"/>
              </a:rPr>
              <a:t>Modul IoT &amp; smart home (sensor, microcontroller, kamera CCTV)</a:t>
            </a:r>
            <a:endParaRPr lang="en-US" sz="1000" dirty="0"/>
          </a:p>
          <a:p>
            <a:pPr algn="l" marL="342900" indent="-342900">
              <a:spcAft>
                <a:spcPts val="400"/>
              </a:spcAft>
              <a:buSzPct val="100000"/>
              <a:buChar char="•"/>
            </a:pPr>
            <a:r>
              <a:rPr lang="en-US" sz="1000" dirty="0">
                <a:solidFill>
                  <a:srgbClr val="8892B0"/>
                </a:solidFill>
                <a:latin typeface="Calibri" pitchFamily="34" charset="0"/>
                <a:ea typeface="Calibri" pitchFamily="34" charset="-122"/>
                <a:cs typeface="Calibri" pitchFamily="34" charset="-120"/>
              </a:rPr>
              <a:t>Lab prototyping (soldering station, 3D printer, PCB fabrication)</a:t>
            </a:r>
            <a:endParaRPr lang="en-US" sz="1000" dirty="0"/>
          </a:p>
          <a:p>
            <a:pPr algn="l" marL="342900" indent="-342900">
              <a:spcAft>
                <a:spcPts val="400"/>
              </a:spcAft>
              <a:buSzPct val="100000"/>
              <a:buChar char="•"/>
            </a:pPr>
            <a:r>
              <a:rPr lang="en-US" sz="1000" dirty="0">
                <a:solidFill>
                  <a:srgbClr val="8892B0"/>
                </a:solidFill>
                <a:latin typeface="Calibri" pitchFamily="34" charset="0"/>
                <a:ea typeface="Calibri" pitchFamily="34" charset="-122"/>
                <a:cs typeface="Calibri" pitchFamily="34" charset="-120"/>
              </a:rPr>
              <a:t>Basecamp/lab kerja di area kampus + kendaraan operasional</a:t>
            </a:r>
            <a:endParaRPr lang="en-US" sz="1000" dirty="0"/>
          </a:p>
        </p:txBody>
      </p:sp>
      <p:sp>
        <p:nvSpPr>
          <p:cNvPr id="35" name="Text 33"/>
          <p:cNvSpPr/>
          <p:nvPr/>
        </p:nvSpPr>
        <p:spPr>
          <a:xfrm>
            <a:off x="6217920" y="3794760"/>
            <a:ext cx="5394960" cy="292608"/>
          </a:xfrm>
          <a:prstGeom prst="rect">
            <a:avLst/>
          </a:prstGeom>
          <a:noFill/>
          <a:ln/>
        </p:spPr>
        <p:txBody>
          <a:bodyPr wrap="square" lIns="0" tIns="0" rIns="0" bIns="0" rtlCol="0" anchor="ctr"/>
          <a:lstStyle/>
          <a:p>
            <a:pPr indent="0" marL="0">
              <a:buNone/>
            </a:pPr>
            <a:r>
              <a:rPr lang="en-US" sz="1250" b="1" dirty="0">
                <a:solidFill>
                  <a:srgbClr val="64FFDA"/>
                </a:solidFill>
                <a:latin typeface="Calibri" pitchFamily="34" charset="0"/>
                <a:ea typeface="Calibri" pitchFamily="34" charset="-122"/>
                <a:cs typeface="Calibri" pitchFamily="34" charset="-120"/>
              </a:rPr>
              <a:t>Kapasitas Tahun 1</a:t>
            </a:r>
            <a:endParaRPr lang="en-US" sz="1250" dirty="0"/>
          </a:p>
        </p:txBody>
      </p:sp>
      <p:sp>
        <p:nvSpPr>
          <p:cNvPr id="36" name="Text 34"/>
          <p:cNvSpPr/>
          <p:nvPr/>
        </p:nvSpPr>
        <p:spPr>
          <a:xfrm>
            <a:off x="6217920" y="4142232"/>
            <a:ext cx="5394960" cy="1691640"/>
          </a:xfrm>
          <a:prstGeom prst="rect">
            <a:avLst/>
          </a:prstGeom>
          <a:noFill/>
          <a:ln/>
        </p:spPr>
        <p:txBody>
          <a:bodyPr wrap="square" lIns="0" tIns="0" rIns="0" bIns="0" rtlCol="0" anchor="t"/>
          <a:lstStyle/>
          <a:p>
            <a:pPr algn="l" marL="342900" indent="-342900">
              <a:spcAft>
                <a:spcPts val="400"/>
              </a:spcAft>
              <a:buSzPct val="100000"/>
              <a:buChar char="•"/>
            </a:pPr>
            <a:r>
              <a:rPr lang="en-US" sz="1000" dirty="0">
                <a:solidFill>
                  <a:srgbClr val="8892B0"/>
                </a:solidFill>
                <a:latin typeface="Calibri" pitchFamily="34" charset="0"/>
                <a:ea typeface="Calibri" pitchFamily="34" charset="-122"/>
                <a:cs typeface="Calibri" pitchFamily="34" charset="-120"/>
              </a:rPr>
              <a:t>8 teknisi part-time mahasiswa + 3 instructor workshop</a:t>
            </a:r>
            <a:endParaRPr lang="en-US" sz="1000" dirty="0"/>
          </a:p>
          <a:p>
            <a:pPr algn="l" marL="342900" indent="-342900">
              <a:spcAft>
                <a:spcPts val="400"/>
              </a:spcAft>
              <a:buSzPct val="100000"/>
              <a:buChar char="•"/>
            </a:pPr>
            <a:r>
              <a:rPr lang="en-US" sz="1000" dirty="0">
                <a:solidFill>
                  <a:srgbClr val="8892B0"/>
                </a:solidFill>
                <a:latin typeface="Calibri" pitchFamily="34" charset="0"/>
                <a:ea typeface="Calibri" pitchFamily="34" charset="-122"/>
                <a:cs typeface="Calibri" pitchFamily="34" charset="-120"/>
              </a:rPr>
              <a:t>25–40 project jasa instalasi &amp; smart home/bulan</a:t>
            </a:r>
            <a:endParaRPr lang="en-US" sz="1000" dirty="0"/>
          </a:p>
          <a:p>
            <a:pPr algn="l" marL="342900" indent="-342900">
              <a:spcAft>
                <a:spcPts val="400"/>
              </a:spcAft>
              <a:buSzPct val="100000"/>
              <a:buChar char="•"/>
            </a:pPr>
            <a:r>
              <a:rPr lang="en-US" sz="1000" dirty="0">
                <a:solidFill>
                  <a:srgbClr val="8892B0"/>
                </a:solidFill>
                <a:latin typeface="Calibri" pitchFamily="34" charset="0"/>
                <a:ea typeface="Calibri" pitchFamily="34" charset="-122"/>
                <a:cs typeface="Calibri" pitchFamily="34" charset="-120"/>
              </a:rPr>
              <a:t>3–5 batch workshop (15–25 peserta/batch)</a:t>
            </a:r>
            <a:endParaRPr lang="en-US" sz="1000" dirty="0"/>
          </a:p>
        </p:txBody>
      </p:sp>
      <p:sp>
        <p:nvSpPr>
          <p:cNvPr id="37" name="Text 35"/>
          <p:cNvSpPr/>
          <p:nvPr/>
        </p:nvSpPr>
        <p:spPr>
          <a:xfrm>
            <a:off x="457200" y="6492240"/>
            <a:ext cx="2743200" cy="274320"/>
          </a:xfrm>
          <a:prstGeom prst="rect">
            <a:avLst/>
          </a:prstGeom>
          <a:noFill/>
          <a:ln/>
        </p:spPr>
        <p:txBody>
          <a:bodyPr wrap="square" lIns="0" tIns="0" rIns="0" bIns="0" rtlCol="0" anchor="ctr"/>
          <a:lstStyle/>
          <a:p>
            <a:pPr algn="l" indent="0" marL="0">
              <a:buNone/>
            </a:pPr>
            <a:r>
              <a:rPr lang="en-US" sz="900" dirty="0">
                <a:solidFill>
                  <a:srgbClr val="8892B0"/>
                </a:solidFill>
                <a:latin typeface="Calibri" pitchFamily="34" charset="0"/>
                <a:ea typeface="Calibri" pitchFamily="34" charset="-122"/>
                <a:cs typeface="Calibri" pitchFamily="34" charset="-120"/>
              </a:rPr>
              <a:t>VoltCrew</a:t>
            </a:r>
            <a:endParaRPr lang="en-US" sz="900" dirty="0"/>
          </a:p>
        </p:txBody>
      </p:sp>
      <p:sp>
        <p:nvSpPr>
          <p:cNvPr id="38" name="Text 36"/>
          <p:cNvSpPr/>
          <p:nvPr/>
        </p:nvSpPr>
        <p:spPr>
          <a:xfrm>
            <a:off x="11274552" y="6492240"/>
            <a:ext cx="457200" cy="274320"/>
          </a:xfrm>
          <a:prstGeom prst="rect">
            <a:avLst/>
          </a:prstGeom>
          <a:noFill/>
          <a:ln/>
        </p:spPr>
        <p:txBody>
          <a:bodyPr wrap="square" lIns="0" tIns="0" rIns="0" bIns="0" rtlCol="0" anchor="ctr"/>
          <a:lstStyle/>
          <a:p>
            <a:pPr algn="r" indent="0" marL="0">
              <a:buNone/>
            </a:pPr>
            <a:r>
              <a:rPr lang="en-US" sz="900" dirty="0">
                <a:solidFill>
                  <a:srgbClr val="8892B0"/>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Plan &amp; Strategi Pengembangan VoltCrew</dc:title>
  <dc:subject>PptxGenJS Presentation</dc:subject>
  <dc:creator>VoltCrew</dc:creator>
  <cp:lastModifiedBy>VoltCrew</cp:lastModifiedBy>
  <cp:revision>1</cp:revision>
  <dcterms:created xsi:type="dcterms:W3CDTF">2026-07-02T10:55:40Z</dcterms:created>
  <dcterms:modified xsi:type="dcterms:W3CDTF">2026-07-02T10:55:40Z</dcterms:modified>
</cp:coreProperties>
</file>